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9" r:id="rId3"/>
    <p:sldId id="273" r:id="rId4"/>
    <p:sldId id="260" r:id="rId5"/>
    <p:sldId id="261" r:id="rId6"/>
    <p:sldId id="275" r:id="rId7"/>
    <p:sldId id="262" r:id="rId8"/>
    <p:sldId id="263" r:id="rId9"/>
    <p:sldId id="266" r:id="rId10"/>
    <p:sldId id="277" r:id="rId11"/>
    <p:sldId id="271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59E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BA87C2E-53C8-9545-1882-0FFA83CF57BF}" v="44" dt="2025-01-17T23:58:44.437"/>
    <p1510:client id="{586E22FD-4B6F-ACCA-F2ED-3EDA7D305B2B}" v="131" dt="2025-01-18T04:05:03.908"/>
    <p1510:client id="{88E95019-A907-3C41-E43F-2961080D25AC}" v="16" dt="2025-01-18T05:12:55.307"/>
    <p1510:client id="{8F0EA93B-C844-F8CB-49FF-3506F6EC1FD3}" v="66" dt="2025-01-17T23:35:48.521"/>
    <p1510:client id="{A716D94C-BEC9-ADE6-997C-54AC06B6F11B}" v="24" dt="2025-01-18T16:20:50.727"/>
    <p1510:client id="{AC5DAEF5-5569-46AF-C6C3-92BBE1906D9E}" v="82" dt="2025-01-17T00:51:35.934"/>
    <p1510:client id="{ACFD8819-FF14-A4AE-F27A-A180FF711ADE}" v="721" dt="2025-01-18T15:01:29.429"/>
    <p1510:client id="{AE7B0D3B-B88E-D9CF-57C3-692F509663F5}" v="107" dt="2025-01-18T04:18:49.685"/>
    <p1510:client id="{B3AD9C3E-6AF6-FC0E-B4DA-27F37AAB178B}" v="17" dt="2025-01-18T03:24:45.917"/>
    <p1510:client id="{C688D332-96E3-8A1E-776C-D90F4FA08C63}" v="16" dt="2025-01-18T03:44:08.595"/>
    <p1510:client id="{CE731BB8-F4F5-DB56-2B21-2C01944A1637}" v="182" dt="2025-01-18T04:04:49.141"/>
    <p1510:client id="{D21452CA-62D2-D613-FB2D-28E49A8CDF2B}" v="94" dt="2025-01-18T01:01:37.097"/>
    <p1510:client id="{DF0A638C-7101-B4EA-147A-9584386966F8}" v="18" dt="2025-01-17T21:28:50.677"/>
    <p1510:client id="{EAFC6F80-CCF0-1F01-F1A2-B13A0A0E5C7E}" v="572" dt="2025-01-18T05:27:08.244"/>
    <p1510:client id="{EF087CFE-1A7F-E727-F77B-3CCA82072421}" v="9" dt="2025-01-18T14:22:31.27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6" d="100"/>
          <a:sy n="76" d="100"/>
        </p:scale>
        <p:origin x="84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1412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3999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8240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9426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1907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47679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1/19/2025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502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1/19/2025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5220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1/19/2025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8941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1039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9959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1/19/2025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3771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E1BEB12-92AF-4445-98AD-4C7756E7C9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0522C2C-7B5C-48A7-A969-03941E5D2E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Freeform 13">
            <a:extLst>
              <a:ext uri="{FF2B5EF4-FFF2-40B4-BE49-F238E27FC236}">
                <a16:creationId xmlns:a16="http://schemas.microsoft.com/office/drawing/2014/main" id="{9C682A1A-5B2D-4111-BBD6-620165633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769476" y="220196"/>
            <a:ext cx="9422524" cy="6637806"/>
          </a:xfrm>
          <a:custGeom>
            <a:avLst/>
            <a:gdLst>
              <a:gd name="connsiteX0" fmla="*/ 4929467 w 8191500"/>
              <a:gd name="connsiteY0" fmla="*/ 0 h 5770597"/>
              <a:gd name="connsiteX1" fmla="*/ 8065066 w 8191500"/>
              <a:gd name="connsiteY1" fmla="*/ 1118513 h 5770597"/>
              <a:gd name="connsiteX2" fmla="*/ 8191500 w 8191500"/>
              <a:gd name="connsiteY2" fmla="*/ 1227339 h 5770597"/>
              <a:gd name="connsiteX3" fmla="*/ 8191500 w 8191500"/>
              <a:gd name="connsiteY3" fmla="*/ 5770597 h 5770597"/>
              <a:gd name="connsiteX4" fmla="*/ 79523 w 8191500"/>
              <a:gd name="connsiteY4" fmla="*/ 5770597 h 5770597"/>
              <a:gd name="connsiteX5" fmla="*/ 56799 w 8191500"/>
              <a:gd name="connsiteY5" fmla="*/ 5644158 h 5770597"/>
              <a:gd name="connsiteX6" fmla="*/ 0 w 8191500"/>
              <a:gd name="connsiteY6" fmla="*/ 4898209 h 5770597"/>
              <a:gd name="connsiteX7" fmla="*/ 4929467 w 8191500"/>
              <a:gd name="connsiteY7" fmla="*/ 0 h 5770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91500" h="5770597">
                <a:moveTo>
                  <a:pt x="4929467" y="0"/>
                </a:moveTo>
                <a:cubicBezTo>
                  <a:pt x="6120547" y="0"/>
                  <a:pt x="7212963" y="419755"/>
                  <a:pt x="8065066" y="1118513"/>
                </a:cubicBezTo>
                <a:lnTo>
                  <a:pt x="8191500" y="1227339"/>
                </a:lnTo>
                <a:lnTo>
                  <a:pt x="8191500" y="5770597"/>
                </a:lnTo>
                <a:lnTo>
                  <a:pt x="79523" y="5770597"/>
                </a:lnTo>
                <a:lnTo>
                  <a:pt x="56799" y="5644158"/>
                </a:lnTo>
                <a:cubicBezTo>
                  <a:pt x="19398" y="5400934"/>
                  <a:pt x="0" y="5151822"/>
                  <a:pt x="0" y="4898209"/>
                </a:cubicBezTo>
                <a:cubicBezTo>
                  <a:pt x="0" y="2193003"/>
                  <a:pt x="2206998" y="0"/>
                  <a:pt x="492946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6EE29F2-D77F-4BD0-A20B-334D316A1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09800" y="2099696"/>
            <a:ext cx="1942241" cy="188955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Arc 15">
            <a:extLst>
              <a:ext uri="{FF2B5EF4-FFF2-40B4-BE49-F238E27FC236}">
                <a16:creationId xmlns:a16="http://schemas.microsoft.com/office/drawing/2014/main" id="{22D09ED2-868F-42C6-866E-F92E0CEF31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520172">
            <a:off x="1613162" y="1492572"/>
            <a:ext cx="2987899" cy="2987899"/>
          </a:xfrm>
          <a:prstGeom prst="arc">
            <a:avLst>
              <a:gd name="adj1" fmla="val 14455503"/>
              <a:gd name="adj2" fmla="val 227775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38600" y="1939159"/>
            <a:ext cx="7644627" cy="2751086"/>
          </a:xfrm>
        </p:spPr>
        <p:txBody>
          <a:bodyPr vert="horz" lIns="91440" tIns="45720" rIns="91440" bIns="45720" rtlCol="0">
            <a:normAutofit/>
          </a:bodyPr>
          <a:lstStyle/>
          <a:p>
            <a:pPr algn="r"/>
            <a:r>
              <a:rPr lang="en-US" b="1" err="1">
                <a:latin typeface="Aptos Display" panose="020B0004020202020204" pitchFamily="34" charset="0"/>
                <a:ea typeface="+mj-lt"/>
                <a:cs typeface="+mj-lt"/>
              </a:rPr>
              <a:t>WellFit</a:t>
            </a:r>
            <a:r>
              <a:rPr lang="en-US" b="1">
                <a:latin typeface="Aptos Display" panose="020B0004020202020204" pitchFamily="34" charset="0"/>
                <a:ea typeface="+mj-lt"/>
                <a:cs typeface="+mj-lt"/>
              </a:rPr>
              <a:t> AI App</a:t>
            </a:r>
            <a:endParaRPr lang="en-US" b="1">
              <a:latin typeface="Aptos Display" panose="020B0004020202020204" pitchFamily="34" charset="0"/>
              <a:cs typeface="Times New Roman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38600" y="4782320"/>
            <a:ext cx="7644627" cy="1329443"/>
          </a:xfrm>
        </p:spPr>
        <p:txBody>
          <a:bodyPr vert="horz" lIns="91440" tIns="45720" rIns="91440" bIns="45720" rtlCol="0">
            <a:normAutofit/>
          </a:bodyPr>
          <a:lstStyle/>
          <a:p>
            <a:pPr algn="r"/>
            <a:r>
              <a:rPr lang="en-US">
                <a:latin typeface="Aptos Display" panose="020B0004020202020204" pitchFamily="34" charset="0"/>
                <a:cs typeface="Times New Roman"/>
              </a:rPr>
              <a:t> The Proposal</a:t>
            </a:r>
          </a:p>
          <a:p>
            <a:pPr algn="r"/>
            <a:endParaRPr lang="en-US" dirty="0">
              <a:latin typeface="Aptos Display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9BA473E-5137-B441-D780-1B01AF59E4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3E648F2-0BF4-16F5-FAB0-D2D74715A5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796BF2-1181-B693-FD17-99FCF7459B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036" y="351810"/>
            <a:ext cx="8791470" cy="1325563"/>
          </a:xfrm>
        </p:spPr>
        <p:txBody>
          <a:bodyPr>
            <a:normAutofit/>
          </a:bodyPr>
          <a:lstStyle/>
          <a:p>
            <a:pPr algn="l"/>
            <a:r>
              <a:rPr lang="en-US" sz="4900" b="1" dirty="0">
                <a:latin typeface="Aptos" panose="020B0004020202020204" pitchFamily="34" charset="0"/>
                <a:ea typeface="+mj-lt"/>
                <a:cs typeface="Times New Roman"/>
              </a:rPr>
              <a:t>Solution Comparison Analysis</a:t>
            </a:r>
            <a:endParaRPr lang="en-US" sz="4900" b="1" dirty="0">
              <a:latin typeface="Aptos" panose="020B0004020202020204" pitchFamily="34" charset="0"/>
              <a:cs typeface="Times New Roman"/>
            </a:endParaRP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45AC0C19-B41E-A1F5-E8BB-BD7DB19CE4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D10D38A5-F3EA-249A-3F7A-2DD2E9CAE94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89456226"/>
              </p:ext>
            </p:extLst>
          </p:nvPr>
        </p:nvGraphicFramePr>
        <p:xfrm>
          <a:off x="1326382" y="1849010"/>
          <a:ext cx="8903468" cy="4875580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3142410">
                  <a:extLst>
                    <a:ext uri="{9D8B030D-6E8A-4147-A177-3AD203B41FA5}">
                      <a16:colId xmlns:a16="http://schemas.microsoft.com/office/drawing/2014/main" val="543151261"/>
                    </a:ext>
                  </a:extLst>
                </a:gridCol>
                <a:gridCol w="1842785">
                  <a:extLst>
                    <a:ext uri="{9D8B030D-6E8A-4147-A177-3AD203B41FA5}">
                      <a16:colId xmlns:a16="http://schemas.microsoft.com/office/drawing/2014/main" val="3436612433"/>
                    </a:ext>
                  </a:extLst>
                </a:gridCol>
                <a:gridCol w="1922450">
                  <a:extLst>
                    <a:ext uri="{9D8B030D-6E8A-4147-A177-3AD203B41FA5}">
                      <a16:colId xmlns:a16="http://schemas.microsoft.com/office/drawing/2014/main" val="3184232968"/>
                    </a:ext>
                  </a:extLst>
                </a:gridCol>
                <a:gridCol w="1995823">
                  <a:extLst>
                    <a:ext uri="{9D8B030D-6E8A-4147-A177-3AD203B41FA5}">
                      <a16:colId xmlns:a16="http://schemas.microsoft.com/office/drawing/2014/main" val="2506407995"/>
                    </a:ext>
                  </a:extLst>
                </a:gridCol>
              </a:tblGrid>
              <a:tr h="269918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Aptos" panose="020B0004020202020204" pitchFamily="34" charset="0"/>
                        </a:rPr>
                        <a:t>Features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err="1">
                          <a:solidFill>
                            <a:schemeClr val="tx1"/>
                          </a:solidFill>
                          <a:latin typeface="Aptos" panose="020B0004020202020204" pitchFamily="34" charset="0"/>
                        </a:rPr>
                        <a:t>WellFit</a:t>
                      </a:r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Aptos" panose="020B0004020202020204" pitchFamily="34" charset="0"/>
                        </a:rPr>
                        <a:t> AI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 b="1" u="none" strike="noStrike" noProof="0" dirty="0">
                          <a:solidFill>
                            <a:schemeClr val="tx1"/>
                          </a:solidFill>
                          <a:latin typeface="Aptos" panose="020B0004020202020204" pitchFamily="34" charset="0"/>
                        </a:rPr>
                        <a:t>Goodlife fitness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Aptos" panose="020B00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 dirty="0" err="1">
                          <a:solidFill>
                            <a:schemeClr val="tx1"/>
                          </a:solidFill>
                          <a:latin typeface="Aptos" panose="020B0004020202020204" pitchFamily="34" charset="0"/>
                        </a:rPr>
                        <a:t>FitBit</a:t>
                      </a:r>
                      <a:endParaRPr lang="en-US" sz="1600" dirty="0">
                        <a:solidFill>
                          <a:schemeClr val="tx1"/>
                        </a:solidFill>
                        <a:latin typeface="Aptos" panose="020B00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5854320"/>
                  </a:ext>
                </a:extLst>
              </a:tr>
              <a:tr h="45403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0" u="none" strike="noStrike" noProof="0" dirty="0">
                          <a:solidFill>
                            <a:schemeClr val="tx1"/>
                          </a:solidFill>
                          <a:latin typeface="Aptos" panose="020B0004020202020204" pitchFamily="34" charset="0"/>
                        </a:rPr>
                        <a:t>AI Recommendations</a:t>
                      </a:r>
                      <a:endParaRPr lang="en-US" sz="1600" b="0" dirty="0">
                        <a:solidFill>
                          <a:schemeClr val="tx1"/>
                        </a:solidFill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Aptos" panose="020B00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600" dirty="0">
                        <a:latin typeface="Aptos" panose="020B00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600" dirty="0">
                        <a:latin typeface="Aptos" panose="020B00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1053641"/>
                  </a:ext>
                </a:extLst>
              </a:tr>
              <a:tr h="45403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0" u="none" strike="noStrike" noProof="0" dirty="0">
                          <a:solidFill>
                            <a:schemeClr val="tx1"/>
                          </a:solidFill>
                          <a:latin typeface="Aptos" panose="020B0004020202020204" pitchFamily="34" charset="0"/>
                        </a:rPr>
                        <a:t>AI-Powered Movement Tracking</a:t>
                      </a:r>
                      <a:endParaRPr lang="en-US" sz="1600" b="0" dirty="0">
                        <a:solidFill>
                          <a:schemeClr val="tx1"/>
                        </a:solidFill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Aptos" panose="020B00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600">
                        <a:latin typeface="Aptos" panose="020B00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600">
                        <a:latin typeface="Aptos" panose="020B00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9922196"/>
                  </a:ext>
                </a:extLst>
              </a:tr>
              <a:tr h="45403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0" u="none" strike="noStrike" noProof="0" dirty="0">
                          <a:solidFill>
                            <a:schemeClr val="tx1"/>
                          </a:solidFill>
                          <a:latin typeface="Aptos" panose="020B0004020202020204" pitchFamily="34" charset="0"/>
                        </a:rPr>
                        <a:t>Calorie and Hydration Monitoring</a:t>
                      </a:r>
                      <a:endParaRPr lang="en-US" sz="1600" b="0" dirty="0">
                        <a:solidFill>
                          <a:schemeClr val="tx1"/>
                        </a:solidFill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600">
                        <a:latin typeface="Aptos" panose="020B00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600">
                        <a:latin typeface="Aptos" panose="020B00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600" dirty="0">
                        <a:latin typeface="Aptos" panose="020B00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2074627"/>
                  </a:ext>
                </a:extLst>
              </a:tr>
              <a:tr h="45403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0" u="none" strike="noStrike" noProof="0" dirty="0">
                          <a:solidFill>
                            <a:schemeClr val="tx1"/>
                          </a:solidFill>
                          <a:latin typeface="Aptos" panose="020B0004020202020204" pitchFamily="34" charset="0"/>
                        </a:rPr>
                        <a:t>Progress Insights and Analytics</a:t>
                      </a:r>
                      <a:endParaRPr lang="en-US" sz="1600" b="0" dirty="0">
                        <a:solidFill>
                          <a:schemeClr val="tx1"/>
                        </a:solidFill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600" dirty="0">
                        <a:latin typeface="Aptos" panose="020B00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600">
                        <a:latin typeface="Aptos" panose="020B00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600">
                        <a:latin typeface="Aptos" panose="020B00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4143927"/>
                  </a:ext>
                </a:extLst>
              </a:tr>
              <a:tr h="45403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0" u="none" strike="noStrike" noProof="0" dirty="0">
                          <a:solidFill>
                            <a:schemeClr val="tx1"/>
                          </a:solidFill>
                          <a:latin typeface="Aptos" panose="020B0004020202020204" pitchFamily="34" charset="0"/>
                        </a:rPr>
                        <a:t>Goal Setting and Reminders</a:t>
                      </a:r>
                      <a:endParaRPr lang="en-US" sz="1600" b="0" dirty="0">
                        <a:solidFill>
                          <a:schemeClr val="tx1"/>
                        </a:solidFill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600">
                        <a:latin typeface="Aptos" panose="020B00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600">
                        <a:latin typeface="Aptos" panose="020B00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600">
                        <a:latin typeface="Aptos" panose="020B00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399636"/>
                  </a:ext>
                </a:extLst>
              </a:tr>
              <a:tr h="45403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0" u="none" strike="noStrike" noProof="0" dirty="0">
                          <a:solidFill>
                            <a:schemeClr val="tx1"/>
                          </a:solidFill>
                          <a:latin typeface="Aptos" panose="020B0004020202020204" pitchFamily="34" charset="0"/>
                        </a:rPr>
                        <a:t>Personalized Fitness Plans</a:t>
                      </a:r>
                      <a:endParaRPr lang="en-US" sz="1600" b="0" dirty="0">
                        <a:solidFill>
                          <a:schemeClr val="tx1"/>
                        </a:solidFill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600" dirty="0">
                        <a:latin typeface="Aptos" panose="020B00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600">
                        <a:latin typeface="Aptos" panose="020B00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600">
                        <a:latin typeface="Aptos" panose="020B00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5246716"/>
                  </a:ext>
                </a:extLst>
              </a:tr>
              <a:tr h="45403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Aptos" panose="020B0004020202020204" pitchFamily="34" charset="0"/>
                        </a:rPr>
                        <a:t>Book Gym Classes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600" dirty="0">
                        <a:latin typeface="Aptos" panose="020B00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600">
                        <a:latin typeface="Aptos" panose="020B00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600">
                        <a:latin typeface="Aptos" panose="020B00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2426465"/>
                  </a:ext>
                </a:extLst>
              </a:tr>
              <a:tr h="45403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0" u="none" strike="noStrike" noProof="0" dirty="0">
                          <a:solidFill>
                            <a:schemeClr val="tx1"/>
                          </a:solidFill>
                          <a:latin typeface="Aptos" panose="020B0004020202020204" pitchFamily="34" charset="0"/>
                        </a:rPr>
                        <a:t>Short Instructional Videos</a:t>
                      </a:r>
                      <a:endParaRPr lang="en-US" sz="1600" b="0" dirty="0">
                        <a:solidFill>
                          <a:schemeClr val="tx1"/>
                        </a:solidFill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600">
                        <a:latin typeface="Aptos" panose="020B00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600" dirty="0">
                        <a:latin typeface="Aptos" panose="020B00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600">
                        <a:latin typeface="Aptos" panose="020B00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454707"/>
                  </a:ext>
                </a:extLst>
              </a:tr>
              <a:tr h="45403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0" u="none" strike="noStrike" noProof="0" dirty="0">
                          <a:solidFill>
                            <a:schemeClr val="tx1"/>
                          </a:solidFill>
                          <a:latin typeface="Aptos" panose="020B0004020202020204" pitchFamily="34" charset="0"/>
                        </a:rPr>
                        <a:t>Sleep Tracking</a:t>
                      </a:r>
                      <a:endParaRPr lang="en-US" sz="1600" b="0" dirty="0">
                        <a:solidFill>
                          <a:schemeClr val="tx1"/>
                        </a:solidFill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600">
                        <a:latin typeface="Aptos" panose="020B00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600" dirty="0">
                        <a:latin typeface="Aptos" panose="020B00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600" dirty="0">
                        <a:latin typeface="Aptos" panose="020B00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2325484"/>
                  </a:ext>
                </a:extLst>
              </a:tr>
              <a:tr h="45403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1" u="none" strike="noStrike" noProof="0" dirty="0">
                          <a:solidFill>
                            <a:schemeClr val="tx1"/>
                          </a:solidFill>
                          <a:latin typeface="Aptos" panose="020B0004020202020204" pitchFamily="34" charset="0"/>
                        </a:rPr>
                        <a:t>Wellness report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600">
                        <a:latin typeface="Aptos" panose="020B00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600" dirty="0">
                        <a:latin typeface="Aptos" panose="020B00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600" dirty="0">
                        <a:latin typeface="Aptos" panose="020B00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3802049"/>
                  </a:ext>
                </a:extLst>
              </a:tr>
            </a:tbl>
          </a:graphicData>
        </a:graphic>
      </p:graphicFrame>
      <p:pic>
        <p:nvPicPr>
          <p:cNvPr id="7" name="Content Placeholder 3" descr="Badge Tick1 with solid fill">
            <a:extLst>
              <a:ext uri="{FF2B5EF4-FFF2-40B4-BE49-F238E27FC236}">
                <a16:creationId xmlns:a16="http://schemas.microsoft.com/office/drawing/2014/main" id="{20AE355D-CBBD-C087-DF22-1D7EA74964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54867" y="2247671"/>
            <a:ext cx="375656" cy="340173"/>
          </a:xfrm>
          <a:prstGeom prst="rect">
            <a:avLst/>
          </a:prstGeom>
        </p:spPr>
      </p:pic>
      <p:pic>
        <p:nvPicPr>
          <p:cNvPr id="28" name="Content Placeholder 3" descr="Badge Tick1 with solid fill">
            <a:extLst>
              <a:ext uri="{FF2B5EF4-FFF2-40B4-BE49-F238E27FC236}">
                <a16:creationId xmlns:a16="http://schemas.microsoft.com/office/drawing/2014/main" id="{1C2BA027-0EC7-3DFE-7DBF-9AE0CE2C25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54867" y="2681051"/>
            <a:ext cx="375656" cy="340173"/>
          </a:xfrm>
          <a:prstGeom prst="rect">
            <a:avLst/>
          </a:prstGeom>
        </p:spPr>
      </p:pic>
      <p:pic>
        <p:nvPicPr>
          <p:cNvPr id="29" name="Content Placeholder 3" descr="Badge Tick1 with solid fill">
            <a:extLst>
              <a:ext uri="{FF2B5EF4-FFF2-40B4-BE49-F238E27FC236}">
                <a16:creationId xmlns:a16="http://schemas.microsoft.com/office/drawing/2014/main" id="{97193E5D-007F-A185-4358-B776F21F17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54867" y="3161930"/>
            <a:ext cx="375656" cy="340173"/>
          </a:xfrm>
          <a:prstGeom prst="rect">
            <a:avLst/>
          </a:prstGeom>
        </p:spPr>
      </p:pic>
      <p:pic>
        <p:nvPicPr>
          <p:cNvPr id="30" name="Content Placeholder 3" descr="Badge Tick1 with solid fill">
            <a:extLst>
              <a:ext uri="{FF2B5EF4-FFF2-40B4-BE49-F238E27FC236}">
                <a16:creationId xmlns:a16="http://schemas.microsoft.com/office/drawing/2014/main" id="{DDFED637-2F0C-DD7A-D9D8-631A64CFBE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54867" y="3628964"/>
            <a:ext cx="375656" cy="340173"/>
          </a:xfrm>
          <a:prstGeom prst="rect">
            <a:avLst/>
          </a:prstGeom>
        </p:spPr>
      </p:pic>
      <p:pic>
        <p:nvPicPr>
          <p:cNvPr id="31" name="Content Placeholder 3" descr="Badge Tick1 with solid fill">
            <a:extLst>
              <a:ext uri="{FF2B5EF4-FFF2-40B4-BE49-F238E27FC236}">
                <a16:creationId xmlns:a16="http://schemas.microsoft.com/office/drawing/2014/main" id="{C1459B3F-DAD3-D9E7-820F-3E0C2E320F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54867" y="4062344"/>
            <a:ext cx="375656" cy="340173"/>
          </a:xfrm>
          <a:prstGeom prst="rect">
            <a:avLst/>
          </a:prstGeom>
        </p:spPr>
      </p:pic>
      <p:pic>
        <p:nvPicPr>
          <p:cNvPr id="32" name="Content Placeholder 3" descr="Badge Tick1 with solid fill">
            <a:extLst>
              <a:ext uri="{FF2B5EF4-FFF2-40B4-BE49-F238E27FC236}">
                <a16:creationId xmlns:a16="http://schemas.microsoft.com/office/drawing/2014/main" id="{943204CE-0CFA-DE7F-D180-3CF8E3843B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54867" y="4493053"/>
            <a:ext cx="375656" cy="340173"/>
          </a:xfrm>
          <a:prstGeom prst="rect">
            <a:avLst/>
          </a:prstGeom>
        </p:spPr>
      </p:pic>
      <p:pic>
        <p:nvPicPr>
          <p:cNvPr id="33" name="Content Placeholder 3" descr="Badge Tick1 with solid fill">
            <a:extLst>
              <a:ext uri="{FF2B5EF4-FFF2-40B4-BE49-F238E27FC236}">
                <a16:creationId xmlns:a16="http://schemas.microsoft.com/office/drawing/2014/main" id="{802EB8B7-654C-12B6-C77B-87AEDB6212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54867" y="5438734"/>
            <a:ext cx="375656" cy="340173"/>
          </a:xfrm>
          <a:prstGeom prst="rect">
            <a:avLst/>
          </a:prstGeom>
        </p:spPr>
      </p:pic>
      <p:pic>
        <p:nvPicPr>
          <p:cNvPr id="34" name="Content Placeholder 3" descr="Badge Tick1 with solid fill">
            <a:extLst>
              <a:ext uri="{FF2B5EF4-FFF2-40B4-BE49-F238E27FC236}">
                <a16:creationId xmlns:a16="http://schemas.microsoft.com/office/drawing/2014/main" id="{E02D6A02-306B-C303-D739-BDCA19421D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54867" y="5905768"/>
            <a:ext cx="375656" cy="340173"/>
          </a:xfrm>
          <a:prstGeom prst="rect">
            <a:avLst/>
          </a:prstGeom>
        </p:spPr>
      </p:pic>
      <p:pic>
        <p:nvPicPr>
          <p:cNvPr id="35" name="Content Placeholder 3" descr="Badge Tick1 with solid fill">
            <a:extLst>
              <a:ext uri="{FF2B5EF4-FFF2-40B4-BE49-F238E27FC236}">
                <a16:creationId xmlns:a16="http://schemas.microsoft.com/office/drawing/2014/main" id="{4C2EA4C4-0BB1-FB0F-D0CC-80122DA8AD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04731" y="4062344"/>
            <a:ext cx="375656" cy="340173"/>
          </a:xfrm>
          <a:prstGeom prst="rect">
            <a:avLst/>
          </a:prstGeom>
        </p:spPr>
      </p:pic>
      <p:pic>
        <p:nvPicPr>
          <p:cNvPr id="36" name="Content Placeholder 3" descr="Badge Tick1 with solid fill">
            <a:extLst>
              <a:ext uri="{FF2B5EF4-FFF2-40B4-BE49-F238E27FC236}">
                <a16:creationId xmlns:a16="http://schemas.microsoft.com/office/drawing/2014/main" id="{B4F48DD5-FBA6-3990-4CEB-3BFBB46300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04731" y="4493053"/>
            <a:ext cx="375656" cy="340173"/>
          </a:xfrm>
          <a:prstGeom prst="rect">
            <a:avLst/>
          </a:prstGeom>
        </p:spPr>
      </p:pic>
      <p:pic>
        <p:nvPicPr>
          <p:cNvPr id="37" name="Content Placeholder 3" descr="Badge Tick1 with solid fill">
            <a:extLst>
              <a:ext uri="{FF2B5EF4-FFF2-40B4-BE49-F238E27FC236}">
                <a16:creationId xmlns:a16="http://schemas.microsoft.com/office/drawing/2014/main" id="{27E66FD4-4714-99DE-0C8C-48FD4507DE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04731" y="5438734"/>
            <a:ext cx="375656" cy="340173"/>
          </a:xfrm>
          <a:prstGeom prst="rect">
            <a:avLst/>
          </a:prstGeom>
        </p:spPr>
      </p:pic>
      <p:pic>
        <p:nvPicPr>
          <p:cNvPr id="38" name="Content Placeholder 3" descr="Badge Tick1 with solid fill">
            <a:extLst>
              <a:ext uri="{FF2B5EF4-FFF2-40B4-BE49-F238E27FC236}">
                <a16:creationId xmlns:a16="http://schemas.microsoft.com/office/drawing/2014/main" id="{CA6A54CF-5F9A-EF2D-6FAB-EFB1ABEC48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04731" y="4965151"/>
            <a:ext cx="375656" cy="340173"/>
          </a:xfrm>
          <a:prstGeom prst="rect">
            <a:avLst/>
          </a:prstGeom>
        </p:spPr>
      </p:pic>
      <p:pic>
        <p:nvPicPr>
          <p:cNvPr id="44" name="Content Placeholder 3" descr="Badge Tick1 with solid fill">
            <a:extLst>
              <a:ext uri="{FF2B5EF4-FFF2-40B4-BE49-F238E27FC236}">
                <a16:creationId xmlns:a16="http://schemas.microsoft.com/office/drawing/2014/main" id="{583F4F47-E9D1-4ADD-39E4-CD9BB209E1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04731" y="6311681"/>
            <a:ext cx="375656" cy="340173"/>
          </a:xfrm>
          <a:prstGeom prst="rect">
            <a:avLst/>
          </a:prstGeom>
        </p:spPr>
      </p:pic>
      <p:pic>
        <p:nvPicPr>
          <p:cNvPr id="45" name="Content Placeholder 3" descr="Badge Tick1 with solid fill">
            <a:extLst>
              <a:ext uri="{FF2B5EF4-FFF2-40B4-BE49-F238E27FC236}">
                <a16:creationId xmlns:a16="http://schemas.microsoft.com/office/drawing/2014/main" id="{D148D6B7-9B08-73ED-B5C6-9E55C83598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84850" y="3159537"/>
            <a:ext cx="375656" cy="340173"/>
          </a:xfrm>
          <a:prstGeom prst="rect">
            <a:avLst/>
          </a:prstGeom>
        </p:spPr>
      </p:pic>
      <p:pic>
        <p:nvPicPr>
          <p:cNvPr id="46" name="Content Placeholder 3" descr="Badge Tick1 with solid fill">
            <a:extLst>
              <a:ext uri="{FF2B5EF4-FFF2-40B4-BE49-F238E27FC236}">
                <a16:creationId xmlns:a16="http://schemas.microsoft.com/office/drawing/2014/main" id="{A96EA84D-A56E-1239-36B9-C708383265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84850" y="3590246"/>
            <a:ext cx="375656" cy="340173"/>
          </a:xfrm>
          <a:prstGeom prst="rect">
            <a:avLst/>
          </a:prstGeom>
        </p:spPr>
      </p:pic>
      <p:pic>
        <p:nvPicPr>
          <p:cNvPr id="47" name="Content Placeholder 3" descr="Badge Tick1 with solid fill">
            <a:extLst>
              <a:ext uri="{FF2B5EF4-FFF2-40B4-BE49-F238E27FC236}">
                <a16:creationId xmlns:a16="http://schemas.microsoft.com/office/drawing/2014/main" id="{26BDB300-9E6F-9D55-34E5-4850889717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84850" y="4062344"/>
            <a:ext cx="375656" cy="340173"/>
          </a:xfrm>
          <a:prstGeom prst="rect">
            <a:avLst/>
          </a:prstGeom>
        </p:spPr>
      </p:pic>
      <p:pic>
        <p:nvPicPr>
          <p:cNvPr id="48" name="Content Placeholder 3" descr="Badge Tick1 with solid fill">
            <a:extLst>
              <a:ext uri="{FF2B5EF4-FFF2-40B4-BE49-F238E27FC236}">
                <a16:creationId xmlns:a16="http://schemas.microsoft.com/office/drawing/2014/main" id="{36E8B0C4-3E9A-DB97-4939-ACD21B440D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88843" y="5418717"/>
            <a:ext cx="375656" cy="340173"/>
          </a:xfrm>
          <a:prstGeom prst="rect">
            <a:avLst/>
          </a:prstGeom>
        </p:spPr>
      </p:pic>
      <p:pic>
        <p:nvPicPr>
          <p:cNvPr id="49" name="Content Placeholder 3" descr="Badge Tick1 with solid fill">
            <a:extLst>
              <a:ext uri="{FF2B5EF4-FFF2-40B4-BE49-F238E27FC236}">
                <a16:creationId xmlns:a16="http://schemas.microsoft.com/office/drawing/2014/main" id="{357E75D0-D461-4614-E9C9-7A00BFADD2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88843" y="5849426"/>
            <a:ext cx="375656" cy="340173"/>
          </a:xfrm>
          <a:prstGeom prst="rect">
            <a:avLst/>
          </a:prstGeom>
        </p:spPr>
      </p:pic>
      <p:pic>
        <p:nvPicPr>
          <p:cNvPr id="50" name="Content Placeholder 3" descr="Badge Tick1 with solid fill">
            <a:extLst>
              <a:ext uri="{FF2B5EF4-FFF2-40B4-BE49-F238E27FC236}">
                <a16:creationId xmlns:a16="http://schemas.microsoft.com/office/drawing/2014/main" id="{5B0A24FA-9584-158C-E742-BC9DCC82E2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88843" y="6321524"/>
            <a:ext cx="375656" cy="340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6376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2BD0112-B83C-AFBA-C043-9053F74471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4E1BEB12-92AF-4445-98AD-4C7756E7C9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522C2C-7B5C-48A7-A969-03941E5D2E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Freeform 13">
            <a:extLst>
              <a:ext uri="{FF2B5EF4-FFF2-40B4-BE49-F238E27FC236}">
                <a16:creationId xmlns:a16="http://schemas.microsoft.com/office/drawing/2014/main" id="{9C682A1A-5B2D-4111-BBD6-620165633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769476" y="220196"/>
            <a:ext cx="9422524" cy="6637806"/>
          </a:xfrm>
          <a:custGeom>
            <a:avLst/>
            <a:gdLst>
              <a:gd name="connsiteX0" fmla="*/ 4929467 w 8191500"/>
              <a:gd name="connsiteY0" fmla="*/ 0 h 5770597"/>
              <a:gd name="connsiteX1" fmla="*/ 8065066 w 8191500"/>
              <a:gd name="connsiteY1" fmla="*/ 1118513 h 5770597"/>
              <a:gd name="connsiteX2" fmla="*/ 8191500 w 8191500"/>
              <a:gd name="connsiteY2" fmla="*/ 1227339 h 5770597"/>
              <a:gd name="connsiteX3" fmla="*/ 8191500 w 8191500"/>
              <a:gd name="connsiteY3" fmla="*/ 5770597 h 5770597"/>
              <a:gd name="connsiteX4" fmla="*/ 79523 w 8191500"/>
              <a:gd name="connsiteY4" fmla="*/ 5770597 h 5770597"/>
              <a:gd name="connsiteX5" fmla="*/ 56799 w 8191500"/>
              <a:gd name="connsiteY5" fmla="*/ 5644158 h 5770597"/>
              <a:gd name="connsiteX6" fmla="*/ 0 w 8191500"/>
              <a:gd name="connsiteY6" fmla="*/ 4898209 h 5770597"/>
              <a:gd name="connsiteX7" fmla="*/ 4929467 w 8191500"/>
              <a:gd name="connsiteY7" fmla="*/ 0 h 5770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91500" h="5770597">
                <a:moveTo>
                  <a:pt x="4929467" y="0"/>
                </a:moveTo>
                <a:cubicBezTo>
                  <a:pt x="6120547" y="0"/>
                  <a:pt x="7212963" y="419755"/>
                  <a:pt x="8065066" y="1118513"/>
                </a:cubicBezTo>
                <a:lnTo>
                  <a:pt x="8191500" y="1227339"/>
                </a:lnTo>
                <a:lnTo>
                  <a:pt x="8191500" y="5770597"/>
                </a:lnTo>
                <a:lnTo>
                  <a:pt x="79523" y="5770597"/>
                </a:lnTo>
                <a:lnTo>
                  <a:pt x="56799" y="5644158"/>
                </a:lnTo>
                <a:cubicBezTo>
                  <a:pt x="19398" y="5400934"/>
                  <a:pt x="0" y="5151822"/>
                  <a:pt x="0" y="4898209"/>
                </a:cubicBezTo>
                <a:cubicBezTo>
                  <a:pt x="0" y="2193003"/>
                  <a:pt x="2206998" y="0"/>
                  <a:pt x="492946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6EE29F2-D77F-4BD0-A20B-334D316A1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09800" y="2099696"/>
            <a:ext cx="1942241" cy="188955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Arc 14">
            <a:extLst>
              <a:ext uri="{FF2B5EF4-FFF2-40B4-BE49-F238E27FC236}">
                <a16:creationId xmlns:a16="http://schemas.microsoft.com/office/drawing/2014/main" id="{22D09ED2-868F-42C6-866E-F92E0CEF31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520172">
            <a:off x="1613162" y="1492572"/>
            <a:ext cx="2987899" cy="2987899"/>
          </a:xfrm>
          <a:prstGeom prst="arc">
            <a:avLst>
              <a:gd name="adj1" fmla="val 14455503"/>
              <a:gd name="adj2" fmla="val 227775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EFDD4B-810C-A4F8-B607-4A92D98A18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8600" y="1939159"/>
            <a:ext cx="7644627" cy="275108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900" b="1" kern="1200" dirty="0">
                <a:solidFill>
                  <a:schemeClr val="tx1"/>
                </a:solidFill>
                <a:latin typeface="Aptos" panose="020B0004020202020204" pitchFamily="34" charset="0"/>
              </a:rPr>
              <a:t>	Thank You</a:t>
            </a:r>
          </a:p>
        </p:txBody>
      </p:sp>
    </p:spTree>
    <p:extLst>
      <p:ext uri="{BB962C8B-B14F-4D97-AF65-F5344CB8AC3E}">
        <p14:creationId xmlns:p14="http://schemas.microsoft.com/office/powerpoint/2010/main" val="26517306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E1CF492-62DB-0C1A-93BC-5AE7E2E21E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409860"/>
            <a:ext cx="9689927" cy="826075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5400" b="1" dirty="0">
                <a:latin typeface="Aptos" panose="020B0004020202020204" pitchFamily="34" charset="0"/>
                <a:cs typeface="Times New Roman"/>
              </a:rPr>
              <a:t>Team Introduction</a:t>
            </a:r>
            <a:endParaRPr lang="en-US" sz="5400" dirty="0">
              <a:latin typeface="Aptos" panose="020B0004020202020204" pitchFamily="34" charset="0"/>
              <a:cs typeface="Times New Roman"/>
            </a:endParaRPr>
          </a:p>
        </p:txBody>
      </p:sp>
      <p:pic>
        <p:nvPicPr>
          <p:cNvPr id="6" name="Content Placeholder 3" descr="A person sitting in a chair&#10;&#10;Description automatically generated">
            <a:extLst>
              <a:ext uri="{FF2B5EF4-FFF2-40B4-BE49-F238E27FC236}">
                <a16:creationId xmlns:a16="http://schemas.microsoft.com/office/drawing/2014/main" id="{862BE462-ED61-C801-2134-47B545DF6AB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3018" b="13018"/>
          <a:stretch/>
        </p:blipFill>
        <p:spPr>
          <a:xfrm>
            <a:off x="307400" y="2074517"/>
            <a:ext cx="1520317" cy="1643957"/>
          </a:xfrm>
          <a:prstGeom prst="rect">
            <a:avLst/>
          </a:prstGeom>
          <a:ln w="127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7" name="Content Placeholder 4" descr="A person smiling at camera&#10;&#10;Description automatically generated">
            <a:extLst>
              <a:ext uri="{FF2B5EF4-FFF2-40B4-BE49-F238E27FC236}">
                <a16:creationId xmlns:a16="http://schemas.microsoft.com/office/drawing/2014/main" id="{6675CC21-2DEB-D733-146C-12D50E83877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976" t="3015" r="27317" b="23618"/>
          <a:stretch/>
        </p:blipFill>
        <p:spPr>
          <a:xfrm>
            <a:off x="2038812" y="2074517"/>
            <a:ext cx="1514070" cy="1643957"/>
          </a:xfrm>
          <a:prstGeom prst="rect">
            <a:avLst/>
          </a:prstGeom>
          <a:ln w="127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8" name="Picture 7" descr="A person sitting on a bench&#10;&#10;Description automatically generated">
            <a:extLst>
              <a:ext uri="{FF2B5EF4-FFF2-40B4-BE49-F238E27FC236}">
                <a16:creationId xmlns:a16="http://schemas.microsoft.com/office/drawing/2014/main" id="{C95D7928-A6C5-0AA0-2388-02FB0F17A82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0959" t="485" r="21918" b="28155"/>
          <a:stretch/>
        </p:blipFill>
        <p:spPr>
          <a:xfrm>
            <a:off x="3722919" y="2074517"/>
            <a:ext cx="1513105" cy="1643956"/>
          </a:xfrm>
          <a:prstGeom prst="rect">
            <a:avLst/>
          </a:prstGeom>
          <a:ln w="127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7EEB6B9-DD00-7D85-3114-5502BB08CCE8}"/>
              </a:ext>
            </a:extLst>
          </p:cNvPr>
          <p:cNvSpPr txBox="1"/>
          <p:nvPr/>
        </p:nvSpPr>
        <p:spPr>
          <a:xfrm>
            <a:off x="257772" y="3988234"/>
            <a:ext cx="1668539" cy="181588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b="1" dirty="0">
                <a:latin typeface="Aptos" panose="020B0004020202020204" pitchFamily="34" charset="0"/>
                <a:ea typeface="+mn-lt"/>
                <a:cs typeface="Times New Roman"/>
              </a:rPr>
              <a:t>Akshay Kapoor</a:t>
            </a:r>
          </a:p>
          <a:p>
            <a:pPr algn="ctr"/>
            <a:r>
              <a:rPr lang="en-US" sz="1600" i="1" dirty="0">
                <a:latin typeface="Aptos" panose="020B0004020202020204" pitchFamily="34" charset="0"/>
                <a:ea typeface="+mn-lt"/>
                <a:cs typeface="Times New Roman"/>
              </a:rPr>
              <a:t>Lead Business Analyst</a:t>
            </a:r>
            <a:br>
              <a:rPr lang="en-US" sz="1600" dirty="0">
                <a:latin typeface="Aptos" panose="020B0004020202020204" pitchFamily="34" charset="0"/>
                <a:ea typeface="+mn-lt"/>
                <a:cs typeface="Times New Roman"/>
              </a:rPr>
            </a:br>
            <a:r>
              <a:rPr lang="en-US" sz="1600" b="1" dirty="0">
                <a:latin typeface="Aptos" panose="020B0004020202020204" pitchFamily="34" charset="0"/>
                <a:ea typeface="+mn-lt"/>
                <a:cs typeface="Times New Roman"/>
              </a:rPr>
              <a:t>Strengths :</a:t>
            </a:r>
            <a:endParaRPr lang="en-US" sz="1600" dirty="0">
              <a:latin typeface="Aptos" panose="020B0004020202020204" pitchFamily="34" charset="0"/>
              <a:ea typeface="+mn-lt"/>
              <a:cs typeface="Times New Roman"/>
            </a:endParaRPr>
          </a:p>
          <a:p>
            <a:pPr algn="ctr"/>
            <a:r>
              <a:rPr lang="en-US" sz="1600" dirty="0">
                <a:latin typeface="Aptos" panose="020B0004020202020204" pitchFamily="34" charset="0"/>
                <a:ea typeface="+mn-lt"/>
                <a:cs typeface="Times New Roman"/>
              </a:rPr>
              <a:t>Analytical Thinking</a:t>
            </a:r>
            <a:br>
              <a:rPr lang="en-US" sz="1600" dirty="0">
                <a:latin typeface="Aptos" panose="020B0004020202020204" pitchFamily="34" charset="0"/>
                <a:ea typeface="+mn-lt"/>
                <a:cs typeface="Times New Roman"/>
              </a:rPr>
            </a:br>
            <a:r>
              <a:rPr lang="en-US" sz="1600" b="1" dirty="0">
                <a:latin typeface="Aptos" panose="020B0004020202020204" pitchFamily="34" charset="0"/>
                <a:ea typeface="+mn-lt"/>
                <a:cs typeface="Times New Roman"/>
              </a:rPr>
              <a:t>Experience : </a:t>
            </a:r>
            <a:r>
              <a:rPr lang="en-US" sz="1600" dirty="0">
                <a:latin typeface="Aptos" panose="020B0004020202020204" pitchFamily="34" charset="0"/>
                <a:ea typeface="+mn-lt"/>
                <a:cs typeface="Times New Roman"/>
              </a:rPr>
              <a:t> QA</a:t>
            </a:r>
            <a:endParaRPr lang="en-US" sz="1600" dirty="0">
              <a:latin typeface="Aptos" panose="020B0004020202020204" pitchFamily="34" charset="0"/>
              <a:cs typeface="Times New Roman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D2E8DAD-EABB-DB47-8D07-DFC21FBBE3E4}"/>
              </a:ext>
            </a:extLst>
          </p:cNvPr>
          <p:cNvSpPr txBox="1"/>
          <p:nvPr/>
        </p:nvSpPr>
        <p:spPr>
          <a:xfrm>
            <a:off x="1972863" y="3988234"/>
            <a:ext cx="1703865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b="1" dirty="0" err="1">
                <a:latin typeface="Aptos" panose="020B0004020202020204" pitchFamily="34" charset="0"/>
                <a:ea typeface="+mn-lt"/>
                <a:cs typeface="Times New Roman"/>
              </a:rPr>
              <a:t>Parbon</a:t>
            </a:r>
            <a:r>
              <a:rPr lang="en-US" sz="1600" b="1" dirty="0">
                <a:latin typeface="Aptos" panose="020B0004020202020204" pitchFamily="34" charset="0"/>
                <a:ea typeface="+mn-lt"/>
                <a:cs typeface="Times New Roman"/>
              </a:rPr>
              <a:t> Banerjee</a:t>
            </a:r>
          </a:p>
          <a:p>
            <a:pPr algn="ctr"/>
            <a:r>
              <a:rPr lang="en-US" sz="1600" i="1" dirty="0">
                <a:latin typeface="Aptos" panose="020B0004020202020204" pitchFamily="34" charset="0"/>
                <a:ea typeface="+mn-lt"/>
                <a:cs typeface="Times New Roman"/>
              </a:rPr>
              <a:t>Business Analyst</a:t>
            </a:r>
            <a:br>
              <a:rPr lang="en-US" sz="1600" i="1" dirty="0">
                <a:latin typeface="Aptos" panose="020B0004020202020204" pitchFamily="34" charset="0"/>
                <a:ea typeface="+mn-lt"/>
                <a:cs typeface="Times New Roman"/>
              </a:rPr>
            </a:br>
            <a:r>
              <a:rPr lang="en-US" sz="1600" b="1" dirty="0">
                <a:latin typeface="Aptos" panose="020B0004020202020204" pitchFamily="34" charset="0"/>
                <a:ea typeface="+mn-lt"/>
                <a:cs typeface="Times New Roman"/>
              </a:rPr>
              <a:t>Strengths: </a:t>
            </a:r>
          </a:p>
          <a:p>
            <a:pPr algn="ctr"/>
            <a:r>
              <a:rPr lang="en-US" sz="1600" dirty="0">
                <a:latin typeface="Aptos" panose="020B0004020202020204" pitchFamily="34" charset="0"/>
                <a:ea typeface="+mn-lt"/>
                <a:cs typeface="Times New Roman"/>
              </a:rPr>
              <a:t>Problem solving and documentation</a:t>
            </a:r>
            <a:endParaRPr lang="en-US" sz="1600" dirty="0">
              <a:latin typeface="Aptos" panose="020B0004020202020204" pitchFamily="34" charset="0"/>
              <a:cs typeface="Times New Roman"/>
            </a:endParaRPr>
          </a:p>
          <a:p>
            <a:pPr algn="ctr"/>
            <a:r>
              <a:rPr lang="en-US" sz="1600" b="1" dirty="0">
                <a:latin typeface="Aptos" panose="020B0004020202020204" pitchFamily="34" charset="0"/>
                <a:ea typeface="+mn-lt"/>
                <a:cs typeface="Times New Roman"/>
              </a:rPr>
              <a:t>Experience: </a:t>
            </a:r>
            <a:r>
              <a:rPr lang="en-US" sz="1600" dirty="0">
                <a:latin typeface="Aptos" panose="020B0004020202020204" pitchFamily="34" charset="0"/>
                <a:ea typeface="+mn-lt"/>
                <a:cs typeface="Times New Roman"/>
              </a:rPr>
              <a:t>B2B product executive </a:t>
            </a:r>
            <a:endParaRPr lang="en-US" sz="1600" dirty="0">
              <a:latin typeface="Aptos" panose="020B0004020202020204" pitchFamily="34" charset="0"/>
              <a:cs typeface="Times New Roman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2A486BB-B16D-8F1E-B09B-B6ADC50EA40D}"/>
              </a:ext>
            </a:extLst>
          </p:cNvPr>
          <p:cNvSpPr txBox="1"/>
          <p:nvPr/>
        </p:nvSpPr>
        <p:spPr>
          <a:xfrm>
            <a:off x="3761031" y="3988234"/>
            <a:ext cx="1514070" cy="280076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b="1" dirty="0">
                <a:latin typeface="Aptos" panose="020B0004020202020204" pitchFamily="34" charset="0"/>
                <a:ea typeface="+mn-lt"/>
                <a:cs typeface="Times New Roman"/>
              </a:rPr>
              <a:t>Muhammad Asad Bin Faruq</a:t>
            </a:r>
          </a:p>
          <a:p>
            <a:pPr algn="ctr"/>
            <a:r>
              <a:rPr lang="en-US" sz="1600" i="1" dirty="0">
                <a:latin typeface="Aptos" panose="020B0004020202020204" pitchFamily="34" charset="0"/>
                <a:ea typeface="+mn-lt"/>
                <a:cs typeface="Times New Roman"/>
              </a:rPr>
              <a:t>Project Manager</a:t>
            </a:r>
            <a:br>
              <a:rPr lang="en-US" sz="1600" i="1" dirty="0">
                <a:latin typeface="Aptos" panose="020B0004020202020204" pitchFamily="34" charset="0"/>
                <a:ea typeface="+mn-lt"/>
                <a:cs typeface="Times New Roman"/>
              </a:rPr>
            </a:br>
            <a:r>
              <a:rPr lang="en-US" sz="1600" b="1" dirty="0">
                <a:latin typeface="Aptos" panose="020B0004020202020204" pitchFamily="34" charset="0"/>
                <a:ea typeface="+mn-lt"/>
                <a:cs typeface="Times New Roman"/>
              </a:rPr>
              <a:t>Strengths: </a:t>
            </a:r>
            <a:r>
              <a:rPr lang="en-US" sz="1600" dirty="0">
                <a:latin typeface="Aptos" panose="020B0004020202020204" pitchFamily="34" charset="0"/>
                <a:ea typeface="+mn-lt"/>
                <a:cs typeface="Times New Roman"/>
              </a:rPr>
              <a:t>Documentation</a:t>
            </a:r>
            <a:br>
              <a:rPr lang="en-US" sz="1600" dirty="0">
                <a:latin typeface="Aptos" panose="020B0004020202020204" pitchFamily="34" charset="0"/>
                <a:ea typeface="+mn-lt"/>
                <a:cs typeface="Times New Roman"/>
              </a:rPr>
            </a:br>
            <a:r>
              <a:rPr lang="en-US" sz="1600" b="1" dirty="0">
                <a:latin typeface="Aptos" panose="020B0004020202020204" pitchFamily="34" charset="0"/>
                <a:ea typeface="+mn-lt"/>
                <a:cs typeface="Times New Roman"/>
              </a:rPr>
              <a:t>Experience: </a:t>
            </a:r>
            <a:r>
              <a:rPr lang="en-US" sz="1600" dirty="0">
                <a:latin typeface="Aptos" panose="020B0004020202020204" pitchFamily="34" charset="0"/>
                <a:ea typeface="+mn-lt"/>
                <a:cs typeface="Times New Roman"/>
              </a:rPr>
              <a:t> </a:t>
            </a:r>
          </a:p>
          <a:p>
            <a:pPr algn="ctr"/>
            <a:r>
              <a:rPr lang="en-US" sz="1600" dirty="0">
                <a:latin typeface="Aptos" panose="020B0004020202020204" pitchFamily="34" charset="0"/>
                <a:ea typeface="+mn-lt"/>
                <a:cs typeface="Times New Roman"/>
              </a:rPr>
              <a:t>Business Analyst</a:t>
            </a:r>
            <a:endParaRPr lang="en-US" sz="1600" dirty="0">
              <a:latin typeface="Aptos" panose="020B0004020202020204" pitchFamily="34" charset="0"/>
              <a:cs typeface="Times New Roman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BE8B6C1-F4D6-32EE-E00B-2D716B634BB5}"/>
              </a:ext>
            </a:extLst>
          </p:cNvPr>
          <p:cNvSpPr txBox="1"/>
          <p:nvPr/>
        </p:nvSpPr>
        <p:spPr>
          <a:xfrm>
            <a:off x="7153785" y="3988234"/>
            <a:ext cx="1515872" cy="280076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b="1" dirty="0" err="1">
                <a:latin typeface="Aptos" panose="020B0004020202020204" pitchFamily="34" charset="0"/>
                <a:ea typeface="+mn-lt"/>
                <a:cs typeface="Times New Roman"/>
              </a:rPr>
              <a:t>Musaab</a:t>
            </a:r>
            <a:r>
              <a:rPr lang="en-US" sz="1600" b="1" dirty="0">
                <a:latin typeface="Aptos" panose="020B0004020202020204" pitchFamily="34" charset="0"/>
                <a:ea typeface="+mn-lt"/>
                <a:cs typeface="Times New Roman"/>
              </a:rPr>
              <a:t> </a:t>
            </a:r>
            <a:r>
              <a:rPr lang="en-US" sz="1600" b="1" dirty="0" err="1">
                <a:latin typeface="Aptos" panose="020B0004020202020204" pitchFamily="34" charset="0"/>
                <a:ea typeface="+mn-lt"/>
                <a:cs typeface="Times New Roman"/>
              </a:rPr>
              <a:t>Shirgar</a:t>
            </a:r>
            <a:endParaRPr lang="en-US" sz="1600" b="1" dirty="0">
              <a:latin typeface="Aptos" panose="020B0004020202020204" pitchFamily="34" charset="0"/>
              <a:ea typeface="+mn-lt"/>
              <a:cs typeface="Times New Roman"/>
            </a:endParaRPr>
          </a:p>
          <a:p>
            <a:pPr algn="ctr"/>
            <a:r>
              <a:rPr lang="en-US" sz="1600" i="1" dirty="0">
                <a:latin typeface="Aptos" panose="020B0004020202020204" pitchFamily="34" charset="0"/>
                <a:ea typeface="+mn-lt"/>
                <a:cs typeface="Times New Roman"/>
              </a:rPr>
              <a:t>Data Analyst</a:t>
            </a:r>
            <a:br>
              <a:rPr lang="en-US" sz="1600" dirty="0">
                <a:latin typeface="Aptos" panose="020B0004020202020204" pitchFamily="34" charset="0"/>
                <a:ea typeface="+mn-lt"/>
                <a:cs typeface="Times New Roman"/>
              </a:rPr>
            </a:br>
            <a:r>
              <a:rPr lang="en-US" sz="1600" b="1" dirty="0">
                <a:latin typeface="Aptos" panose="020B0004020202020204" pitchFamily="34" charset="0"/>
                <a:ea typeface="+mn-lt"/>
                <a:cs typeface="Times New Roman"/>
              </a:rPr>
              <a:t>Strengths: </a:t>
            </a:r>
          </a:p>
          <a:p>
            <a:pPr algn="ctr"/>
            <a:r>
              <a:rPr lang="en-US" sz="1600" dirty="0">
                <a:latin typeface="Aptos" panose="020B0004020202020204" pitchFamily="34" charset="0"/>
                <a:ea typeface="+mn-lt"/>
                <a:cs typeface="Times New Roman"/>
              </a:rPr>
              <a:t>Proficient in data analysis tools </a:t>
            </a:r>
            <a:endParaRPr lang="en-US" sz="1600" dirty="0">
              <a:latin typeface="Aptos" panose="020B0004020202020204" pitchFamily="34" charset="0"/>
              <a:cs typeface="Times New Roman"/>
            </a:endParaRPr>
          </a:p>
          <a:p>
            <a:pPr algn="ctr"/>
            <a:r>
              <a:rPr lang="en-US" sz="1600" b="1" dirty="0">
                <a:latin typeface="Aptos" panose="020B0004020202020204" pitchFamily="34" charset="0"/>
                <a:ea typeface="+mn-lt"/>
                <a:cs typeface="Times New Roman"/>
              </a:rPr>
              <a:t>Experience:</a:t>
            </a:r>
          </a:p>
          <a:p>
            <a:pPr algn="ctr"/>
            <a:r>
              <a:rPr lang="en-US" sz="1600" dirty="0">
                <a:latin typeface="Aptos" panose="020B0004020202020204" pitchFamily="34" charset="0"/>
                <a:cs typeface="Times New Roman"/>
              </a:rPr>
              <a:t>Business Technology Analyst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96AECF1-883A-B075-3D23-4A0F28732083}"/>
              </a:ext>
            </a:extLst>
          </p:cNvPr>
          <p:cNvSpPr txBox="1"/>
          <p:nvPr/>
        </p:nvSpPr>
        <p:spPr>
          <a:xfrm>
            <a:off x="8669138" y="3988234"/>
            <a:ext cx="1835239" cy="255454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b="1" dirty="0">
                <a:latin typeface="Aptos" panose="020B0004020202020204" pitchFamily="34" charset="0"/>
                <a:ea typeface="+mn-lt"/>
                <a:cs typeface="Times New Roman"/>
              </a:rPr>
              <a:t>Shilpa Sosa George</a:t>
            </a:r>
            <a:endParaRPr lang="en-US" sz="1600" dirty="0">
              <a:latin typeface="Aptos" panose="020B0004020202020204" pitchFamily="34" charset="0"/>
              <a:ea typeface="+mn-lt"/>
              <a:cs typeface="Times New Roman"/>
            </a:endParaRPr>
          </a:p>
          <a:p>
            <a:pPr algn="ctr"/>
            <a:r>
              <a:rPr lang="en-US" sz="1600" i="1" dirty="0">
                <a:latin typeface="Aptos" panose="020B0004020202020204" pitchFamily="34" charset="0"/>
                <a:ea typeface="+mn-lt"/>
                <a:cs typeface="Times New Roman"/>
              </a:rPr>
              <a:t>Quality Analyst</a:t>
            </a:r>
          </a:p>
          <a:p>
            <a:pPr algn="ctr"/>
            <a:r>
              <a:rPr lang="en-US" sz="1600" b="1" dirty="0">
                <a:latin typeface="Aptos" panose="020B0004020202020204" pitchFamily="34" charset="0"/>
                <a:ea typeface="+mn-lt"/>
                <a:cs typeface="Times New Roman"/>
              </a:rPr>
              <a:t> Strengths:</a:t>
            </a:r>
          </a:p>
          <a:p>
            <a:pPr algn="ctr"/>
            <a:r>
              <a:rPr lang="en-US" sz="1600" dirty="0">
                <a:latin typeface="Aptos" panose="020B0004020202020204" pitchFamily="34" charset="0"/>
                <a:ea typeface="+mn-lt"/>
                <a:cs typeface="Times New Roman"/>
              </a:rPr>
              <a:t>Analytical Thinking and attention to detail.</a:t>
            </a:r>
            <a:br>
              <a:rPr lang="en-US" sz="1600" dirty="0">
                <a:latin typeface="Aptos" panose="020B0004020202020204" pitchFamily="34" charset="0"/>
                <a:ea typeface="+mn-lt"/>
                <a:cs typeface="Times New Roman"/>
              </a:rPr>
            </a:br>
            <a:r>
              <a:rPr lang="en-US" sz="1600" b="1" dirty="0">
                <a:latin typeface="Aptos" panose="020B0004020202020204" pitchFamily="34" charset="0"/>
                <a:ea typeface="+mn-lt"/>
                <a:cs typeface="Times New Roman"/>
              </a:rPr>
              <a:t>Experience:</a:t>
            </a:r>
            <a:r>
              <a:rPr lang="en-US" sz="1600" dirty="0">
                <a:latin typeface="Aptos" panose="020B0004020202020204" pitchFamily="34" charset="0"/>
                <a:ea typeface="+mn-lt"/>
                <a:cs typeface="Times New Roman"/>
              </a:rPr>
              <a:t> </a:t>
            </a:r>
          </a:p>
          <a:p>
            <a:pPr algn="ctr"/>
            <a:r>
              <a:rPr lang="en-US" sz="1600" dirty="0">
                <a:latin typeface="Aptos" panose="020B0004020202020204" pitchFamily="34" charset="0"/>
                <a:ea typeface="+mn-lt"/>
                <a:cs typeface="Times New Roman"/>
              </a:rPr>
              <a:t>Software Tester(QA)</a:t>
            </a:r>
            <a:endParaRPr lang="en-US" sz="1600" dirty="0">
              <a:latin typeface="Aptos" panose="020B0004020202020204" pitchFamily="34" charset="0"/>
              <a:cs typeface="Times New Roman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02B2A1E-F487-12BB-D102-F98B925F2322}"/>
              </a:ext>
            </a:extLst>
          </p:cNvPr>
          <p:cNvSpPr txBox="1"/>
          <p:nvPr/>
        </p:nvSpPr>
        <p:spPr>
          <a:xfrm>
            <a:off x="10504377" y="3988234"/>
            <a:ext cx="1625937" cy="255454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b="1" dirty="0" err="1">
                <a:latin typeface="Aptos" panose="020B0004020202020204" pitchFamily="34" charset="0"/>
                <a:ea typeface="+mn-lt"/>
                <a:cs typeface="Times New Roman"/>
              </a:rPr>
              <a:t>Labdhi</a:t>
            </a:r>
            <a:r>
              <a:rPr lang="en-US" sz="1600" b="1" dirty="0">
                <a:latin typeface="Aptos" panose="020B0004020202020204" pitchFamily="34" charset="0"/>
                <a:ea typeface="+mn-lt"/>
                <a:cs typeface="Times New Roman"/>
              </a:rPr>
              <a:t> Bharat Shah</a:t>
            </a:r>
          </a:p>
          <a:p>
            <a:pPr algn="ctr"/>
            <a:r>
              <a:rPr lang="en-US" sz="1600" i="1" dirty="0">
                <a:latin typeface="Aptos" panose="020B0004020202020204" pitchFamily="34" charset="0"/>
                <a:ea typeface="+mn-lt"/>
                <a:cs typeface="Times New Roman"/>
              </a:rPr>
              <a:t>Process Analyst</a:t>
            </a:r>
          </a:p>
          <a:p>
            <a:pPr algn="ctr"/>
            <a:r>
              <a:rPr lang="en-US" sz="1600" b="1" dirty="0">
                <a:latin typeface="Aptos" panose="020B0004020202020204" pitchFamily="34" charset="0"/>
                <a:ea typeface="+mn-lt"/>
                <a:cs typeface="Times New Roman"/>
              </a:rPr>
              <a:t>Strengths: </a:t>
            </a:r>
          </a:p>
          <a:p>
            <a:pPr algn="ctr"/>
            <a:r>
              <a:rPr lang="en-US" sz="1600" dirty="0">
                <a:latin typeface="Aptos" panose="020B0004020202020204" pitchFamily="34" charset="0"/>
                <a:ea typeface="+mn-lt"/>
                <a:cs typeface="Times New Roman"/>
              </a:rPr>
              <a:t>Identifying inefficiencies and process improvements</a:t>
            </a:r>
            <a:endParaRPr lang="en-US" sz="1600" dirty="0">
              <a:latin typeface="Aptos" panose="020B0004020202020204" pitchFamily="34" charset="0"/>
              <a:cs typeface="Times New Roman"/>
            </a:endParaRPr>
          </a:p>
          <a:p>
            <a:pPr algn="ctr"/>
            <a:r>
              <a:rPr lang="en-US" sz="1600" b="1" dirty="0">
                <a:latin typeface="Aptos" panose="020B0004020202020204" pitchFamily="34" charset="0"/>
                <a:ea typeface="+mn-lt"/>
                <a:cs typeface="Times New Roman"/>
              </a:rPr>
              <a:t>Experience: </a:t>
            </a:r>
            <a:r>
              <a:rPr lang="en-US" sz="1600" dirty="0">
                <a:latin typeface="Aptos" panose="020B0004020202020204" pitchFamily="34" charset="0"/>
                <a:ea typeface="+mn-lt"/>
                <a:cs typeface="Times New Roman"/>
              </a:rPr>
              <a:t> HR</a:t>
            </a:r>
            <a:br>
              <a:rPr lang="en-US" sz="1600" dirty="0">
                <a:latin typeface="Aptos" panose="020B0004020202020204" pitchFamily="34" charset="0"/>
                <a:ea typeface="+mn-lt"/>
                <a:cs typeface="Times New Roman"/>
              </a:rPr>
            </a:br>
            <a:endParaRPr lang="en-US" sz="1600" dirty="0">
              <a:latin typeface="Aptos" panose="020B0004020202020204" pitchFamily="34" charset="0"/>
              <a:cs typeface="Times New Roman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7E02103-92A1-7023-282E-A6C81704DA4F}"/>
              </a:ext>
            </a:extLst>
          </p:cNvPr>
          <p:cNvSpPr txBox="1"/>
          <p:nvPr/>
        </p:nvSpPr>
        <p:spPr>
          <a:xfrm>
            <a:off x="5358254" y="3988234"/>
            <a:ext cx="1618463" cy="280076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b="1" dirty="0" err="1">
                <a:latin typeface="Aptos" panose="020B0004020202020204" pitchFamily="34" charset="0"/>
                <a:ea typeface="+mn-lt"/>
                <a:cs typeface="Times New Roman"/>
              </a:rPr>
              <a:t>Nishita</a:t>
            </a:r>
            <a:r>
              <a:rPr lang="en-US" sz="1600" b="1" dirty="0">
                <a:latin typeface="Aptos" panose="020B0004020202020204" pitchFamily="34" charset="0"/>
                <a:ea typeface="+mn-lt"/>
                <a:cs typeface="Times New Roman"/>
              </a:rPr>
              <a:t> Ahuja</a:t>
            </a:r>
          </a:p>
          <a:p>
            <a:pPr algn="ctr"/>
            <a:r>
              <a:rPr lang="en-US" sz="1600" i="1" dirty="0">
                <a:latin typeface="Aptos" panose="020B0004020202020204" pitchFamily="34" charset="0"/>
                <a:ea typeface="+mn-lt"/>
                <a:cs typeface="Times New Roman"/>
              </a:rPr>
              <a:t> Marketing Analyst</a:t>
            </a:r>
            <a:br>
              <a:rPr lang="en-US" sz="1600" dirty="0">
                <a:latin typeface="Aptos" panose="020B0004020202020204" pitchFamily="34" charset="0"/>
                <a:ea typeface="+mn-lt"/>
                <a:cs typeface="Times New Roman"/>
              </a:rPr>
            </a:br>
            <a:r>
              <a:rPr lang="en-US" sz="1600" dirty="0">
                <a:latin typeface="Aptos" panose="020B0004020202020204" pitchFamily="34" charset="0"/>
                <a:ea typeface="+mn-lt"/>
                <a:cs typeface="Times New Roman"/>
              </a:rPr>
              <a:t> </a:t>
            </a:r>
            <a:r>
              <a:rPr lang="en-US" sz="1600" b="1" dirty="0">
                <a:latin typeface="Aptos" panose="020B0004020202020204" pitchFamily="34" charset="0"/>
                <a:ea typeface="+mn-lt"/>
                <a:cs typeface="Times New Roman"/>
              </a:rPr>
              <a:t>Strengths:</a:t>
            </a:r>
          </a:p>
          <a:p>
            <a:pPr algn="ctr"/>
            <a:r>
              <a:rPr lang="en-US" sz="1600" dirty="0">
                <a:latin typeface="Aptos" panose="020B0004020202020204" pitchFamily="34" charset="0"/>
                <a:ea typeface="+mn-lt"/>
                <a:cs typeface="Times New Roman"/>
              </a:rPr>
              <a:t> Data-Driven Decision Making </a:t>
            </a:r>
            <a:endParaRPr lang="en-US" sz="1600" dirty="0">
              <a:latin typeface="Aptos" panose="020B0004020202020204" pitchFamily="34" charset="0"/>
              <a:cs typeface="Times New Roman"/>
            </a:endParaRPr>
          </a:p>
          <a:p>
            <a:pPr algn="ctr"/>
            <a:r>
              <a:rPr lang="en-US" sz="1600" b="1" dirty="0">
                <a:latin typeface="Aptos" panose="020B0004020202020204" pitchFamily="34" charset="0"/>
                <a:ea typeface="+mn-lt"/>
                <a:cs typeface="Times New Roman"/>
              </a:rPr>
              <a:t>Experience:  </a:t>
            </a:r>
            <a:endParaRPr lang="en-US" sz="1600" dirty="0">
              <a:latin typeface="Aptos" panose="020B0004020202020204" pitchFamily="34" charset="0"/>
              <a:ea typeface="+mn-lt"/>
              <a:cs typeface="Times New Roman"/>
            </a:endParaRPr>
          </a:p>
          <a:p>
            <a:pPr algn="ctr"/>
            <a:r>
              <a:rPr lang="en-US" sz="1600" dirty="0">
                <a:latin typeface="Aptos" panose="020B0004020202020204" pitchFamily="34" charset="0"/>
                <a:cs typeface="Times New Roman"/>
              </a:rPr>
              <a:t>Sales and Marketing Analyst</a:t>
            </a:r>
          </a:p>
        </p:txBody>
      </p:sp>
      <p:pic>
        <p:nvPicPr>
          <p:cNvPr id="20" name="Picture 19" descr="A person standing in front of balloons&#10;&#10;Description automatically generated">
            <a:extLst>
              <a:ext uri="{FF2B5EF4-FFF2-40B4-BE49-F238E27FC236}">
                <a16:creationId xmlns:a16="http://schemas.microsoft.com/office/drawing/2014/main" id="{EDF63C53-A62A-6A4A-677C-5133653EC1A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0896" t="24242" r="34434" b="24242"/>
          <a:stretch/>
        </p:blipFill>
        <p:spPr>
          <a:xfrm>
            <a:off x="8805775" y="2074517"/>
            <a:ext cx="1514668" cy="1643958"/>
          </a:xfrm>
          <a:prstGeom prst="rect">
            <a:avLst/>
          </a:prstGeom>
          <a:ln w="127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23" name="Picture 22" descr="A person in a black robe&#10;&#10;AI-generated content may be incorrect.">
            <a:extLst>
              <a:ext uri="{FF2B5EF4-FFF2-40B4-BE49-F238E27FC236}">
                <a16:creationId xmlns:a16="http://schemas.microsoft.com/office/drawing/2014/main" id="{D5436A54-201E-D708-8F48-110040DB009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20442" t="41895" r="52486" b="21446"/>
          <a:stretch/>
        </p:blipFill>
        <p:spPr>
          <a:xfrm rot="5400000">
            <a:off x="10448623" y="2138734"/>
            <a:ext cx="1643956" cy="1515522"/>
          </a:xfrm>
          <a:prstGeom prst="rect">
            <a:avLst/>
          </a:prstGeom>
          <a:ln w="127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24" name="Picture 23" descr="A person standing in front of a body of water&#10;&#10;AI-generated content may be incorrect.">
            <a:extLst>
              <a:ext uri="{FF2B5EF4-FFF2-40B4-BE49-F238E27FC236}">
                <a16:creationId xmlns:a16="http://schemas.microsoft.com/office/drawing/2014/main" id="{1441A8E9-EE86-FF7E-760E-ADA3EF5FD8CB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21428" t="29310" r="20238" b="20000"/>
          <a:stretch/>
        </p:blipFill>
        <p:spPr>
          <a:xfrm>
            <a:off x="7150849" y="2074517"/>
            <a:ext cx="1518288" cy="1643957"/>
          </a:xfrm>
          <a:prstGeom prst="rect">
            <a:avLst/>
          </a:prstGeom>
          <a:solidFill>
            <a:srgbClr val="000000">
              <a:shade val="95000"/>
            </a:srgbClr>
          </a:solidFill>
          <a:ln w="127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25" name="Picture 24" descr="A person standing in a restaurant&#10;&#10;AI-generated content may be incorrect.">
            <a:extLst>
              <a:ext uri="{FF2B5EF4-FFF2-40B4-BE49-F238E27FC236}">
                <a16:creationId xmlns:a16="http://schemas.microsoft.com/office/drawing/2014/main" id="{73DE024A-C906-D4FC-822D-B6EACAB350A2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20775" t="8466" r="27465" b="52645"/>
          <a:stretch/>
        </p:blipFill>
        <p:spPr>
          <a:xfrm>
            <a:off x="5426980" y="2074517"/>
            <a:ext cx="1510286" cy="1643958"/>
          </a:xfrm>
          <a:prstGeom prst="rect">
            <a:avLst/>
          </a:prstGeom>
          <a:ln w="127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288607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37AD78C-5182-C0C4-FBA3-10C7A7B017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7D8F89BE-C623-79DC-3347-6426AB0AAF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sketchy line">
            <a:extLst>
              <a:ext uri="{FF2B5EF4-FFF2-40B4-BE49-F238E27FC236}">
                <a16:creationId xmlns:a16="http://schemas.microsoft.com/office/drawing/2014/main" id="{86671CBB-FC6C-C148-9FB4-A617CA4686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multicolored chart with text&#10;&#10;AI-generated content may be incorrect.">
            <a:extLst>
              <a:ext uri="{FF2B5EF4-FFF2-40B4-BE49-F238E27FC236}">
                <a16:creationId xmlns:a16="http://schemas.microsoft.com/office/drawing/2014/main" id="{C7FB9DD3-7680-7B82-EF20-AE4FC0EC32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881" y="1977191"/>
            <a:ext cx="10440238" cy="4880809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D1AC521B-5E46-9526-2FA2-6DA1A9AC7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409860"/>
            <a:ext cx="9689927" cy="826075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5400" b="1" dirty="0">
                <a:latin typeface="Aptos Display" panose="020B0004020202020204" pitchFamily="34" charset="0"/>
                <a:cs typeface="Times New Roman"/>
              </a:rPr>
              <a:t>Team Structure</a:t>
            </a:r>
            <a:endParaRPr lang="en-US" sz="5400" dirty="0">
              <a:latin typeface="Aptos Display" panose="020B0004020202020204" pitchFamily="34" charset="0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406165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44DBAB-814B-FE11-190D-DC36854226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900" b="1" dirty="0">
                <a:latin typeface="Aptos Display" panose="020B0004020202020204" pitchFamily="34" charset="0"/>
                <a:cs typeface="Times New Roman"/>
              </a:rPr>
              <a:t>Solution Name: </a:t>
            </a:r>
            <a:r>
              <a:rPr lang="en-US" sz="4900" b="1" dirty="0" err="1">
                <a:latin typeface="Aptos Display" panose="020B0004020202020204" pitchFamily="34" charset="0"/>
                <a:cs typeface="Times New Roman"/>
              </a:rPr>
              <a:t>WellFit</a:t>
            </a:r>
            <a:r>
              <a:rPr lang="en-US" sz="4900" b="1" dirty="0">
                <a:latin typeface="Aptos Display" panose="020B0004020202020204" pitchFamily="34" charset="0"/>
                <a:cs typeface="Times New Roman"/>
              </a:rPr>
              <a:t> AI</a:t>
            </a:r>
            <a:endParaRPr lang="en-US" sz="4900" dirty="0">
              <a:latin typeface="Aptos Display" panose="020B0004020202020204" pitchFamily="34" charset="0"/>
              <a:cs typeface="Times New Roman"/>
            </a:endParaRPr>
          </a:p>
        </p:txBody>
      </p:sp>
      <p:pic>
        <p:nvPicPr>
          <p:cNvPr id="5" name="Picture 4" descr="Kettlebells on the floor">
            <a:extLst>
              <a:ext uri="{FF2B5EF4-FFF2-40B4-BE49-F238E27FC236}">
                <a16:creationId xmlns:a16="http://schemas.microsoft.com/office/drawing/2014/main" id="{9E8692DD-25E5-A846-2EAE-1BB3BDD912F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9343" r="5326" b="-1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AE1EA-EFDC-8D92-F828-B40A68F67C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2706624"/>
            <a:ext cx="6251110" cy="3483864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just">
              <a:buNone/>
            </a:pPr>
            <a:r>
              <a:rPr lang="en-US" sz="1600" b="1" dirty="0" err="1">
                <a:latin typeface="Aptos Display" panose="020B0004020202020204" pitchFamily="34" charset="0"/>
                <a:ea typeface="+mn-lt"/>
                <a:cs typeface="Times New Roman"/>
              </a:rPr>
              <a:t>WellFit</a:t>
            </a:r>
            <a:r>
              <a:rPr lang="en-US" sz="1600" b="1" dirty="0">
                <a:latin typeface="Aptos Display" panose="020B0004020202020204" pitchFamily="34" charset="0"/>
                <a:ea typeface="+mn-lt"/>
                <a:cs typeface="Times New Roman"/>
              </a:rPr>
              <a:t> AI </a:t>
            </a:r>
            <a:r>
              <a:rPr lang="en-US" sz="1600" dirty="0">
                <a:latin typeface="Aptos Display" panose="020B0004020202020204" pitchFamily="34" charset="0"/>
                <a:ea typeface="+mn-lt"/>
                <a:cs typeface="Times New Roman"/>
              </a:rPr>
              <a:t>is an AI-assisted fitness application designed for fitness enthusiasts, athletes, fitness and wellness centers, personal trainers, and beginners who aim to achieve their fitness goals without sacrificing time or convenience. </a:t>
            </a:r>
          </a:p>
          <a:p>
            <a:pPr marL="0" indent="0" algn="just">
              <a:buNone/>
            </a:pPr>
            <a:r>
              <a:rPr lang="en-US" sz="1600" dirty="0">
                <a:latin typeface="Aptos Display" panose="020B0004020202020204" pitchFamily="34" charset="0"/>
                <a:ea typeface="+mn-lt"/>
                <a:cs typeface="Times New Roman"/>
              </a:rPr>
              <a:t>The application leverages AI-powered technology to observe body movements, such as counting push-up reps, monitoring calorie intake, and managing hydration levels. After analyzing water and calorie intake, </a:t>
            </a:r>
            <a:r>
              <a:rPr lang="en-US" sz="1600" dirty="0" err="1">
                <a:latin typeface="Aptos Display" panose="020B0004020202020204" pitchFamily="34" charset="0"/>
                <a:ea typeface="+mn-lt"/>
                <a:cs typeface="Times New Roman"/>
              </a:rPr>
              <a:t>WellFit</a:t>
            </a:r>
            <a:r>
              <a:rPr lang="en-US" sz="1600" dirty="0">
                <a:latin typeface="Aptos Display" panose="020B0004020202020204" pitchFamily="34" charset="0"/>
                <a:ea typeface="+mn-lt"/>
                <a:cs typeface="Times New Roman"/>
              </a:rPr>
              <a:t> AI provides a tailored set of exercises to suit individual fitness needs. </a:t>
            </a:r>
          </a:p>
          <a:p>
            <a:pPr marL="0" indent="0" algn="just">
              <a:buNone/>
            </a:pPr>
            <a:r>
              <a:rPr lang="en-US" sz="1600" dirty="0">
                <a:latin typeface="Aptos Display" panose="020B0004020202020204" pitchFamily="34" charset="0"/>
                <a:ea typeface="+mn-lt"/>
                <a:cs typeface="Times New Roman"/>
              </a:rPr>
              <a:t>Each exercise comes with a short instructional video to guide users through proper techniques and ensure maximum effectiveness, making fitness accessible and personalized for everyone.</a:t>
            </a:r>
            <a:endParaRPr lang="en-US" sz="1600" dirty="0">
              <a:latin typeface="Aptos Display" panose="020B0004020202020204" pitchFamily="34" charset="0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850685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35DB3719-6FDC-4E5D-891D-FF40B7300F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29A0C3-F95D-B0F3-6200-D7F4366229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4900" b="1" dirty="0">
                <a:latin typeface="Aptos" panose="020B0004020202020204" pitchFamily="34" charset="0"/>
                <a:ea typeface="+mj-lt"/>
                <a:cs typeface="Times New Roman"/>
              </a:rPr>
              <a:t>Problem Statement</a:t>
            </a:r>
            <a:endParaRPr lang="en-US" sz="4900" b="1" dirty="0">
              <a:latin typeface="Aptos" panose="020B0004020202020204" pitchFamily="34" charset="0"/>
              <a:cs typeface="Times New Roman"/>
            </a:endParaRPr>
          </a:p>
        </p:txBody>
      </p:sp>
      <p:sp>
        <p:nvSpPr>
          <p:cNvPr id="18" name="sketch line">
            <a:extLst>
              <a:ext uri="{FF2B5EF4-FFF2-40B4-BE49-F238E27FC236}">
                <a16:creationId xmlns:a16="http://schemas.microsoft.com/office/drawing/2014/main" id="{E0CBAC23-2E3F-4A90-BA59-F8299F6A5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1865313"/>
            <a:ext cx="10424160" cy="18288"/>
          </a:xfrm>
          <a:custGeom>
            <a:avLst/>
            <a:gdLst>
              <a:gd name="connsiteX0" fmla="*/ 0 w 10424160"/>
              <a:gd name="connsiteY0" fmla="*/ 0 h 18288"/>
              <a:gd name="connsiteX1" fmla="*/ 903427 w 10424160"/>
              <a:gd name="connsiteY1" fmla="*/ 0 h 18288"/>
              <a:gd name="connsiteX2" fmla="*/ 1389888 w 10424160"/>
              <a:gd name="connsiteY2" fmla="*/ 0 h 18288"/>
              <a:gd name="connsiteX3" fmla="*/ 2189074 w 10424160"/>
              <a:gd name="connsiteY3" fmla="*/ 0 h 18288"/>
              <a:gd name="connsiteX4" fmla="*/ 2675534 w 10424160"/>
              <a:gd name="connsiteY4" fmla="*/ 0 h 18288"/>
              <a:gd name="connsiteX5" fmla="*/ 3370478 w 10424160"/>
              <a:gd name="connsiteY5" fmla="*/ 0 h 18288"/>
              <a:gd name="connsiteX6" fmla="*/ 4169664 w 10424160"/>
              <a:gd name="connsiteY6" fmla="*/ 0 h 18288"/>
              <a:gd name="connsiteX7" fmla="*/ 4551883 w 10424160"/>
              <a:gd name="connsiteY7" fmla="*/ 0 h 18288"/>
              <a:gd name="connsiteX8" fmla="*/ 4934102 w 10424160"/>
              <a:gd name="connsiteY8" fmla="*/ 0 h 18288"/>
              <a:gd name="connsiteX9" fmla="*/ 5837530 w 10424160"/>
              <a:gd name="connsiteY9" fmla="*/ 0 h 18288"/>
              <a:gd name="connsiteX10" fmla="*/ 6532474 w 10424160"/>
              <a:gd name="connsiteY10" fmla="*/ 0 h 18288"/>
              <a:gd name="connsiteX11" fmla="*/ 6914693 w 10424160"/>
              <a:gd name="connsiteY11" fmla="*/ 0 h 18288"/>
              <a:gd name="connsiteX12" fmla="*/ 7609637 w 10424160"/>
              <a:gd name="connsiteY12" fmla="*/ 0 h 18288"/>
              <a:gd name="connsiteX13" fmla="*/ 8513064 w 10424160"/>
              <a:gd name="connsiteY13" fmla="*/ 0 h 18288"/>
              <a:gd name="connsiteX14" fmla="*/ 9103766 w 10424160"/>
              <a:gd name="connsiteY14" fmla="*/ 0 h 18288"/>
              <a:gd name="connsiteX15" fmla="*/ 9694469 w 10424160"/>
              <a:gd name="connsiteY15" fmla="*/ 0 h 18288"/>
              <a:gd name="connsiteX16" fmla="*/ 10424160 w 10424160"/>
              <a:gd name="connsiteY16" fmla="*/ 0 h 18288"/>
              <a:gd name="connsiteX17" fmla="*/ 10424160 w 10424160"/>
              <a:gd name="connsiteY17" fmla="*/ 18288 h 18288"/>
              <a:gd name="connsiteX18" fmla="*/ 9729216 w 10424160"/>
              <a:gd name="connsiteY18" fmla="*/ 18288 h 18288"/>
              <a:gd name="connsiteX19" fmla="*/ 8930030 w 10424160"/>
              <a:gd name="connsiteY19" fmla="*/ 18288 h 18288"/>
              <a:gd name="connsiteX20" fmla="*/ 8130845 w 10424160"/>
              <a:gd name="connsiteY20" fmla="*/ 18288 h 18288"/>
              <a:gd name="connsiteX21" fmla="*/ 7644384 w 10424160"/>
              <a:gd name="connsiteY21" fmla="*/ 18288 h 18288"/>
              <a:gd name="connsiteX22" fmla="*/ 6740957 w 10424160"/>
              <a:gd name="connsiteY22" fmla="*/ 18288 h 18288"/>
              <a:gd name="connsiteX23" fmla="*/ 6046013 w 10424160"/>
              <a:gd name="connsiteY23" fmla="*/ 18288 h 18288"/>
              <a:gd name="connsiteX24" fmla="*/ 5663794 w 10424160"/>
              <a:gd name="connsiteY24" fmla="*/ 18288 h 18288"/>
              <a:gd name="connsiteX25" fmla="*/ 4968850 w 10424160"/>
              <a:gd name="connsiteY25" fmla="*/ 18288 h 18288"/>
              <a:gd name="connsiteX26" fmla="*/ 4378147 w 10424160"/>
              <a:gd name="connsiteY26" fmla="*/ 18288 h 18288"/>
              <a:gd name="connsiteX27" fmla="*/ 3787445 w 10424160"/>
              <a:gd name="connsiteY27" fmla="*/ 18288 h 18288"/>
              <a:gd name="connsiteX28" fmla="*/ 3196742 w 10424160"/>
              <a:gd name="connsiteY28" fmla="*/ 18288 h 18288"/>
              <a:gd name="connsiteX29" fmla="*/ 2606040 w 10424160"/>
              <a:gd name="connsiteY29" fmla="*/ 18288 h 18288"/>
              <a:gd name="connsiteX30" fmla="*/ 1806854 w 10424160"/>
              <a:gd name="connsiteY30" fmla="*/ 18288 h 18288"/>
              <a:gd name="connsiteX31" fmla="*/ 1111910 w 10424160"/>
              <a:gd name="connsiteY31" fmla="*/ 18288 h 18288"/>
              <a:gd name="connsiteX32" fmla="*/ 729691 w 10424160"/>
              <a:gd name="connsiteY32" fmla="*/ 18288 h 18288"/>
              <a:gd name="connsiteX33" fmla="*/ 0 w 10424160"/>
              <a:gd name="connsiteY33" fmla="*/ 18288 h 18288"/>
              <a:gd name="connsiteX34" fmla="*/ 0 w 10424160"/>
              <a:gd name="connsiteY34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4160" h="18288" fill="none" extrusionOk="0">
                <a:moveTo>
                  <a:pt x="0" y="0"/>
                </a:moveTo>
                <a:cubicBezTo>
                  <a:pt x="251416" y="-3874"/>
                  <a:pt x="479411" y="-20508"/>
                  <a:pt x="903427" y="0"/>
                </a:cubicBezTo>
                <a:cubicBezTo>
                  <a:pt x="1327443" y="20508"/>
                  <a:pt x="1177990" y="-7387"/>
                  <a:pt x="1389888" y="0"/>
                </a:cubicBezTo>
                <a:cubicBezTo>
                  <a:pt x="1601786" y="7387"/>
                  <a:pt x="1928602" y="-6697"/>
                  <a:pt x="2189074" y="0"/>
                </a:cubicBezTo>
                <a:cubicBezTo>
                  <a:pt x="2449546" y="6697"/>
                  <a:pt x="2440085" y="-21144"/>
                  <a:pt x="2675534" y="0"/>
                </a:cubicBezTo>
                <a:cubicBezTo>
                  <a:pt x="2910983" y="21144"/>
                  <a:pt x="3026158" y="-11124"/>
                  <a:pt x="3370478" y="0"/>
                </a:cubicBezTo>
                <a:cubicBezTo>
                  <a:pt x="3714798" y="11124"/>
                  <a:pt x="3864539" y="-10660"/>
                  <a:pt x="4169664" y="0"/>
                </a:cubicBezTo>
                <a:cubicBezTo>
                  <a:pt x="4474789" y="10660"/>
                  <a:pt x="4471218" y="16488"/>
                  <a:pt x="4551883" y="0"/>
                </a:cubicBezTo>
                <a:cubicBezTo>
                  <a:pt x="4632548" y="-16488"/>
                  <a:pt x="4786830" y="7986"/>
                  <a:pt x="4934102" y="0"/>
                </a:cubicBezTo>
                <a:cubicBezTo>
                  <a:pt x="5081374" y="-7986"/>
                  <a:pt x="5575881" y="-33003"/>
                  <a:pt x="5837530" y="0"/>
                </a:cubicBezTo>
                <a:cubicBezTo>
                  <a:pt x="6099179" y="33003"/>
                  <a:pt x="6305895" y="14170"/>
                  <a:pt x="6532474" y="0"/>
                </a:cubicBezTo>
                <a:cubicBezTo>
                  <a:pt x="6759053" y="-14170"/>
                  <a:pt x="6726707" y="16121"/>
                  <a:pt x="6914693" y="0"/>
                </a:cubicBezTo>
                <a:cubicBezTo>
                  <a:pt x="7102679" y="-16121"/>
                  <a:pt x="7397857" y="32594"/>
                  <a:pt x="7609637" y="0"/>
                </a:cubicBezTo>
                <a:cubicBezTo>
                  <a:pt x="7821417" y="-32594"/>
                  <a:pt x="8141235" y="-3745"/>
                  <a:pt x="8513064" y="0"/>
                </a:cubicBezTo>
                <a:cubicBezTo>
                  <a:pt x="8884893" y="3745"/>
                  <a:pt x="8877548" y="3359"/>
                  <a:pt x="9103766" y="0"/>
                </a:cubicBezTo>
                <a:cubicBezTo>
                  <a:pt x="9329984" y="-3359"/>
                  <a:pt x="9545570" y="-17843"/>
                  <a:pt x="9694469" y="0"/>
                </a:cubicBezTo>
                <a:cubicBezTo>
                  <a:pt x="9843368" y="17843"/>
                  <a:pt x="10162477" y="-1217"/>
                  <a:pt x="10424160" y="0"/>
                </a:cubicBezTo>
                <a:cubicBezTo>
                  <a:pt x="10424498" y="7640"/>
                  <a:pt x="10423710" y="11289"/>
                  <a:pt x="10424160" y="18288"/>
                </a:cubicBezTo>
                <a:cubicBezTo>
                  <a:pt x="10184680" y="20716"/>
                  <a:pt x="10034768" y="-9357"/>
                  <a:pt x="9729216" y="18288"/>
                </a:cubicBezTo>
                <a:cubicBezTo>
                  <a:pt x="9423664" y="45933"/>
                  <a:pt x="9309220" y="36372"/>
                  <a:pt x="8930030" y="18288"/>
                </a:cubicBezTo>
                <a:cubicBezTo>
                  <a:pt x="8550840" y="204"/>
                  <a:pt x="8513376" y="34707"/>
                  <a:pt x="8130845" y="18288"/>
                </a:cubicBezTo>
                <a:cubicBezTo>
                  <a:pt x="7748315" y="1869"/>
                  <a:pt x="7864674" y="19659"/>
                  <a:pt x="7644384" y="18288"/>
                </a:cubicBezTo>
                <a:cubicBezTo>
                  <a:pt x="7424094" y="16917"/>
                  <a:pt x="6947001" y="55680"/>
                  <a:pt x="6740957" y="18288"/>
                </a:cubicBezTo>
                <a:cubicBezTo>
                  <a:pt x="6534913" y="-19104"/>
                  <a:pt x="6313809" y="33391"/>
                  <a:pt x="6046013" y="18288"/>
                </a:cubicBezTo>
                <a:cubicBezTo>
                  <a:pt x="5778217" y="3185"/>
                  <a:pt x="5786775" y="1439"/>
                  <a:pt x="5663794" y="18288"/>
                </a:cubicBezTo>
                <a:cubicBezTo>
                  <a:pt x="5540813" y="35137"/>
                  <a:pt x="5204724" y="25434"/>
                  <a:pt x="4968850" y="18288"/>
                </a:cubicBezTo>
                <a:cubicBezTo>
                  <a:pt x="4732976" y="11142"/>
                  <a:pt x="4559928" y="34568"/>
                  <a:pt x="4378147" y="18288"/>
                </a:cubicBezTo>
                <a:cubicBezTo>
                  <a:pt x="4196366" y="2008"/>
                  <a:pt x="3992200" y="35409"/>
                  <a:pt x="3787445" y="18288"/>
                </a:cubicBezTo>
                <a:cubicBezTo>
                  <a:pt x="3582690" y="1167"/>
                  <a:pt x="3488876" y="-7583"/>
                  <a:pt x="3196742" y="18288"/>
                </a:cubicBezTo>
                <a:cubicBezTo>
                  <a:pt x="2904608" y="44159"/>
                  <a:pt x="2729828" y="45906"/>
                  <a:pt x="2606040" y="18288"/>
                </a:cubicBezTo>
                <a:cubicBezTo>
                  <a:pt x="2482252" y="-9330"/>
                  <a:pt x="2000672" y="-5498"/>
                  <a:pt x="1806854" y="18288"/>
                </a:cubicBezTo>
                <a:cubicBezTo>
                  <a:pt x="1613036" y="42074"/>
                  <a:pt x="1310933" y="-4240"/>
                  <a:pt x="1111910" y="18288"/>
                </a:cubicBezTo>
                <a:cubicBezTo>
                  <a:pt x="912887" y="40816"/>
                  <a:pt x="891560" y="1701"/>
                  <a:pt x="729691" y="18288"/>
                </a:cubicBezTo>
                <a:cubicBezTo>
                  <a:pt x="567822" y="34875"/>
                  <a:pt x="203025" y="34462"/>
                  <a:pt x="0" y="18288"/>
                </a:cubicBezTo>
                <a:cubicBezTo>
                  <a:pt x="-82" y="11708"/>
                  <a:pt x="-178" y="8956"/>
                  <a:pt x="0" y="0"/>
                </a:cubicBezTo>
                <a:close/>
              </a:path>
              <a:path w="10424160" h="18288" stroke="0" extrusionOk="0">
                <a:moveTo>
                  <a:pt x="0" y="0"/>
                </a:moveTo>
                <a:cubicBezTo>
                  <a:pt x="119910" y="17195"/>
                  <a:pt x="345032" y="1652"/>
                  <a:pt x="590702" y="0"/>
                </a:cubicBezTo>
                <a:cubicBezTo>
                  <a:pt x="836372" y="-1652"/>
                  <a:pt x="830717" y="-10944"/>
                  <a:pt x="972922" y="0"/>
                </a:cubicBezTo>
                <a:cubicBezTo>
                  <a:pt x="1115127" y="10944"/>
                  <a:pt x="1638708" y="17269"/>
                  <a:pt x="1876349" y="0"/>
                </a:cubicBezTo>
                <a:cubicBezTo>
                  <a:pt x="2113990" y="-17269"/>
                  <a:pt x="2263529" y="27642"/>
                  <a:pt x="2467051" y="0"/>
                </a:cubicBezTo>
                <a:cubicBezTo>
                  <a:pt x="2670573" y="-27642"/>
                  <a:pt x="2867743" y="-1552"/>
                  <a:pt x="3057754" y="0"/>
                </a:cubicBezTo>
                <a:cubicBezTo>
                  <a:pt x="3247765" y="1552"/>
                  <a:pt x="3729099" y="45169"/>
                  <a:pt x="3961181" y="0"/>
                </a:cubicBezTo>
                <a:cubicBezTo>
                  <a:pt x="4193263" y="-45169"/>
                  <a:pt x="4313735" y="4067"/>
                  <a:pt x="4447642" y="0"/>
                </a:cubicBezTo>
                <a:cubicBezTo>
                  <a:pt x="4581549" y="-4067"/>
                  <a:pt x="5123626" y="11867"/>
                  <a:pt x="5351069" y="0"/>
                </a:cubicBezTo>
                <a:cubicBezTo>
                  <a:pt x="5578512" y="-11867"/>
                  <a:pt x="6044105" y="-19983"/>
                  <a:pt x="6254496" y="0"/>
                </a:cubicBezTo>
                <a:cubicBezTo>
                  <a:pt x="6464887" y="19983"/>
                  <a:pt x="6664731" y="4232"/>
                  <a:pt x="6949440" y="0"/>
                </a:cubicBezTo>
                <a:cubicBezTo>
                  <a:pt x="7234149" y="-4232"/>
                  <a:pt x="7497205" y="28731"/>
                  <a:pt x="7852867" y="0"/>
                </a:cubicBezTo>
                <a:cubicBezTo>
                  <a:pt x="8208529" y="-28731"/>
                  <a:pt x="8287556" y="2616"/>
                  <a:pt x="8443570" y="0"/>
                </a:cubicBezTo>
                <a:cubicBezTo>
                  <a:pt x="8599584" y="-2616"/>
                  <a:pt x="8871283" y="-14113"/>
                  <a:pt x="9034272" y="0"/>
                </a:cubicBezTo>
                <a:cubicBezTo>
                  <a:pt x="9197261" y="14113"/>
                  <a:pt x="9604978" y="-35623"/>
                  <a:pt x="9833458" y="0"/>
                </a:cubicBezTo>
                <a:cubicBezTo>
                  <a:pt x="10061938" y="35623"/>
                  <a:pt x="10231944" y="-8194"/>
                  <a:pt x="10424160" y="0"/>
                </a:cubicBezTo>
                <a:cubicBezTo>
                  <a:pt x="10424285" y="4395"/>
                  <a:pt x="10424085" y="9776"/>
                  <a:pt x="10424160" y="18288"/>
                </a:cubicBezTo>
                <a:cubicBezTo>
                  <a:pt x="10058736" y="-5772"/>
                  <a:pt x="9942989" y="-18764"/>
                  <a:pt x="9624974" y="18288"/>
                </a:cubicBezTo>
                <a:cubicBezTo>
                  <a:pt x="9306959" y="55340"/>
                  <a:pt x="9229263" y="24995"/>
                  <a:pt x="8930030" y="18288"/>
                </a:cubicBezTo>
                <a:cubicBezTo>
                  <a:pt x="8630797" y="11581"/>
                  <a:pt x="8647263" y="10931"/>
                  <a:pt x="8547811" y="18288"/>
                </a:cubicBezTo>
                <a:cubicBezTo>
                  <a:pt x="8448359" y="25645"/>
                  <a:pt x="8173221" y="219"/>
                  <a:pt x="8061350" y="18288"/>
                </a:cubicBezTo>
                <a:cubicBezTo>
                  <a:pt x="7949479" y="36357"/>
                  <a:pt x="7437002" y="17516"/>
                  <a:pt x="7157923" y="18288"/>
                </a:cubicBezTo>
                <a:cubicBezTo>
                  <a:pt x="6878844" y="19060"/>
                  <a:pt x="6610241" y="8864"/>
                  <a:pt x="6462979" y="18288"/>
                </a:cubicBezTo>
                <a:cubicBezTo>
                  <a:pt x="6315717" y="27712"/>
                  <a:pt x="6124879" y="4989"/>
                  <a:pt x="5976518" y="18288"/>
                </a:cubicBezTo>
                <a:cubicBezTo>
                  <a:pt x="5828157" y="31587"/>
                  <a:pt x="5566880" y="7112"/>
                  <a:pt x="5281574" y="18288"/>
                </a:cubicBezTo>
                <a:cubicBezTo>
                  <a:pt x="4996268" y="29464"/>
                  <a:pt x="5085614" y="20493"/>
                  <a:pt x="4899355" y="18288"/>
                </a:cubicBezTo>
                <a:cubicBezTo>
                  <a:pt x="4713096" y="16083"/>
                  <a:pt x="4606138" y="34359"/>
                  <a:pt x="4517136" y="18288"/>
                </a:cubicBezTo>
                <a:cubicBezTo>
                  <a:pt x="4428134" y="2217"/>
                  <a:pt x="4125335" y="52414"/>
                  <a:pt x="3822192" y="18288"/>
                </a:cubicBezTo>
                <a:cubicBezTo>
                  <a:pt x="3519049" y="-15838"/>
                  <a:pt x="3453132" y="3859"/>
                  <a:pt x="3335731" y="18288"/>
                </a:cubicBezTo>
                <a:cubicBezTo>
                  <a:pt x="3218330" y="32717"/>
                  <a:pt x="2718749" y="-13936"/>
                  <a:pt x="2536546" y="18288"/>
                </a:cubicBezTo>
                <a:cubicBezTo>
                  <a:pt x="2354343" y="50512"/>
                  <a:pt x="2190669" y="3238"/>
                  <a:pt x="2050085" y="18288"/>
                </a:cubicBezTo>
                <a:cubicBezTo>
                  <a:pt x="1909501" y="33338"/>
                  <a:pt x="1520975" y="3062"/>
                  <a:pt x="1250899" y="18288"/>
                </a:cubicBezTo>
                <a:cubicBezTo>
                  <a:pt x="980823" y="33514"/>
                  <a:pt x="992936" y="28036"/>
                  <a:pt x="868680" y="18288"/>
                </a:cubicBezTo>
                <a:cubicBezTo>
                  <a:pt x="744424" y="8540"/>
                  <a:pt x="230364" y="33365"/>
                  <a:pt x="0" y="18288"/>
                </a:cubicBezTo>
                <a:cubicBezTo>
                  <a:pt x="-504" y="12101"/>
                  <a:pt x="-591" y="7719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AF4FFAB-8F9D-4DE9-BBFF-A6A24E409C9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27767781"/>
              </p:ext>
            </p:extLst>
          </p:nvPr>
        </p:nvGraphicFramePr>
        <p:xfrm>
          <a:off x="838200" y="2487361"/>
          <a:ext cx="10515600" cy="3430328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3249653">
                  <a:extLst>
                    <a:ext uri="{9D8B030D-6E8A-4147-A177-3AD203B41FA5}">
                      <a16:colId xmlns:a16="http://schemas.microsoft.com/office/drawing/2014/main" val="543151261"/>
                    </a:ext>
                  </a:extLst>
                </a:gridCol>
                <a:gridCol w="7265947">
                  <a:extLst>
                    <a:ext uri="{9D8B030D-6E8A-4147-A177-3AD203B41FA5}">
                      <a16:colId xmlns:a16="http://schemas.microsoft.com/office/drawing/2014/main" val="3436612433"/>
                    </a:ext>
                  </a:extLst>
                </a:gridCol>
              </a:tblGrid>
              <a:tr h="720422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The Problem Of</a:t>
                      </a:r>
                      <a:endParaRPr lang="en-US" sz="1600" dirty="0">
                        <a:solidFill>
                          <a:schemeClr val="tx1"/>
                        </a:solidFill>
                        <a:latin typeface="Aptos" panose="020B0004020202020204" pitchFamily="34" charset="0"/>
                      </a:endParaRPr>
                    </a:p>
                  </a:txBody>
                  <a:tcPr marL="135207" marR="135207" marT="67603" marB="67603"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0" u="none" strike="noStrike" noProof="0">
                          <a:solidFill>
                            <a:schemeClr val="tx1"/>
                          </a:solidFill>
                        </a:rPr>
                        <a:t>Managing fitness routines, tracking exercises, calorie intake, and hydration levels effectively.</a:t>
                      </a:r>
                      <a:endParaRPr lang="en-US" sz="1600">
                        <a:solidFill>
                          <a:schemeClr val="tx1"/>
                        </a:solidFill>
                        <a:latin typeface="Aptos" panose="020B0004020202020204" pitchFamily="34" charset="0"/>
                      </a:endParaRPr>
                    </a:p>
                  </a:txBody>
                  <a:tcPr marL="135207" marR="135207" marT="67603" marB="67603" anchor="ctr"/>
                </a:tc>
                <a:extLst>
                  <a:ext uri="{0D108BD9-81ED-4DB2-BD59-A6C34878D82A}">
                    <a16:rowId xmlns:a16="http://schemas.microsoft.com/office/drawing/2014/main" val="755854320"/>
                  </a:ext>
                </a:extLst>
              </a:tr>
              <a:tr h="720422">
                <a:tc>
                  <a:txBody>
                    <a:bodyPr/>
                    <a:lstStyle/>
                    <a:p>
                      <a:r>
                        <a:rPr lang="en-US" sz="1600" b="1" dirty="0"/>
                        <a:t>Affects</a:t>
                      </a:r>
                      <a:endParaRPr lang="en-US" sz="1600" b="1" dirty="0">
                        <a:latin typeface="Aptos" panose="020B0004020202020204" pitchFamily="34" charset="0"/>
                      </a:endParaRPr>
                    </a:p>
                  </a:txBody>
                  <a:tcPr marL="135207" marR="135207" marT="67603" marB="67603"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0" u="none" strike="noStrike" noProof="0" dirty="0"/>
                        <a:t>Fitness enthusiasts of all levels, from beginners to experienced athletes. </a:t>
                      </a:r>
                      <a:endParaRPr lang="en-US" sz="1600" b="0" i="0" u="none" strike="noStrike" noProof="0" dirty="0">
                        <a:latin typeface="Aptos" panose="020B0004020202020204" pitchFamily="34" charset="0"/>
                      </a:endParaRPr>
                    </a:p>
                  </a:txBody>
                  <a:tcPr marL="135207" marR="135207" marT="67603" marB="67603" anchor="ctr"/>
                </a:tc>
                <a:extLst>
                  <a:ext uri="{0D108BD9-81ED-4DB2-BD59-A6C34878D82A}">
                    <a16:rowId xmlns:a16="http://schemas.microsoft.com/office/drawing/2014/main" val="3121053641"/>
                  </a:ext>
                </a:extLst>
              </a:tr>
              <a:tr h="720422">
                <a:tc>
                  <a:txBody>
                    <a:bodyPr/>
                    <a:lstStyle/>
                    <a:p>
                      <a:r>
                        <a:rPr lang="en-US" sz="1600" b="1"/>
                        <a:t>The Impact Of Which Is </a:t>
                      </a:r>
                      <a:endParaRPr lang="en-US" sz="1600" b="1">
                        <a:latin typeface="Aptos" panose="020B0004020202020204" pitchFamily="34" charset="0"/>
                      </a:endParaRPr>
                    </a:p>
                  </a:txBody>
                  <a:tcPr marL="135207" marR="135207" marT="67603" marB="67603"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0" u="none" strike="noStrike" noProof="0" dirty="0"/>
                        <a:t>Inconsistent progress, lack of motivation, and difficulty in achieving fitness goals.</a:t>
                      </a:r>
                      <a:endParaRPr lang="en-US" sz="1600" dirty="0">
                        <a:latin typeface="Aptos" panose="020B0004020202020204" pitchFamily="34" charset="0"/>
                      </a:endParaRPr>
                    </a:p>
                  </a:txBody>
                  <a:tcPr marL="135207" marR="135207" marT="67603" marB="67603" anchor="ctr"/>
                </a:tc>
                <a:extLst>
                  <a:ext uri="{0D108BD9-81ED-4DB2-BD59-A6C34878D82A}">
                    <a16:rowId xmlns:a16="http://schemas.microsoft.com/office/drawing/2014/main" val="2909922196"/>
                  </a:ext>
                </a:extLst>
              </a:tr>
              <a:tr h="1269062">
                <a:tc>
                  <a:txBody>
                    <a:bodyPr/>
                    <a:lstStyle/>
                    <a:p>
                      <a:r>
                        <a:rPr lang="en-US" sz="1600" b="1" dirty="0"/>
                        <a:t>The successful solution would</a:t>
                      </a:r>
                      <a:endParaRPr lang="en-US" sz="1600" b="1" dirty="0">
                        <a:latin typeface="Aptos" panose="020B0004020202020204" pitchFamily="34" charset="0"/>
                      </a:endParaRPr>
                    </a:p>
                  </a:txBody>
                  <a:tcPr marL="135207" marR="135207" marT="67603" marB="67603"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0" u="none" strike="noStrike" noProof="0" dirty="0"/>
                        <a:t>Provide real-time feedback on exercise form using AI-powered motion tracking, monitors calorie intake and hydration, and suggests personalized fitness routines to help users achieve their goals with ease and precision.</a:t>
                      </a:r>
                      <a:endParaRPr lang="en-US" sz="1600" dirty="0">
                        <a:latin typeface="Aptos" panose="020B0004020202020204" pitchFamily="34" charset="0"/>
                      </a:endParaRPr>
                    </a:p>
                  </a:txBody>
                  <a:tcPr marL="135207" marR="135207" marT="67603" marB="67603" anchor="ctr"/>
                </a:tc>
                <a:extLst>
                  <a:ext uri="{0D108BD9-81ED-4DB2-BD59-A6C34878D82A}">
                    <a16:rowId xmlns:a16="http://schemas.microsoft.com/office/drawing/2014/main" val="41120746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770954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16EF965-B3F3-3BB7-2B1B-E58F597E39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5851B374-0726-D450-3ABD-967A2A5DE8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795B86-6ED7-0877-98D6-E3B31C8B0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4900" b="1" dirty="0">
                <a:latin typeface="Aptos" panose="020B0004020202020204" pitchFamily="34" charset="0"/>
                <a:ea typeface="+mj-lt"/>
                <a:cs typeface="Times New Roman"/>
              </a:rPr>
              <a:t>Product Statement</a:t>
            </a:r>
            <a:endParaRPr lang="en-US" sz="4900" b="1" dirty="0">
              <a:latin typeface="Aptos" panose="020B0004020202020204" pitchFamily="34" charset="0"/>
              <a:cs typeface="Times New Roman"/>
            </a:endParaRPr>
          </a:p>
        </p:txBody>
      </p:sp>
      <p:sp>
        <p:nvSpPr>
          <p:cNvPr id="18" name="sketch line">
            <a:extLst>
              <a:ext uri="{FF2B5EF4-FFF2-40B4-BE49-F238E27FC236}">
                <a16:creationId xmlns:a16="http://schemas.microsoft.com/office/drawing/2014/main" id="{58FB3627-FD6E-A9DD-5C39-77E6F6AC62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1865313"/>
            <a:ext cx="10424160" cy="18288"/>
          </a:xfrm>
          <a:custGeom>
            <a:avLst/>
            <a:gdLst>
              <a:gd name="connsiteX0" fmla="*/ 0 w 10424160"/>
              <a:gd name="connsiteY0" fmla="*/ 0 h 18288"/>
              <a:gd name="connsiteX1" fmla="*/ 903427 w 10424160"/>
              <a:gd name="connsiteY1" fmla="*/ 0 h 18288"/>
              <a:gd name="connsiteX2" fmla="*/ 1389888 w 10424160"/>
              <a:gd name="connsiteY2" fmla="*/ 0 h 18288"/>
              <a:gd name="connsiteX3" fmla="*/ 2189074 w 10424160"/>
              <a:gd name="connsiteY3" fmla="*/ 0 h 18288"/>
              <a:gd name="connsiteX4" fmla="*/ 2675534 w 10424160"/>
              <a:gd name="connsiteY4" fmla="*/ 0 h 18288"/>
              <a:gd name="connsiteX5" fmla="*/ 3370478 w 10424160"/>
              <a:gd name="connsiteY5" fmla="*/ 0 h 18288"/>
              <a:gd name="connsiteX6" fmla="*/ 4169664 w 10424160"/>
              <a:gd name="connsiteY6" fmla="*/ 0 h 18288"/>
              <a:gd name="connsiteX7" fmla="*/ 4551883 w 10424160"/>
              <a:gd name="connsiteY7" fmla="*/ 0 h 18288"/>
              <a:gd name="connsiteX8" fmla="*/ 4934102 w 10424160"/>
              <a:gd name="connsiteY8" fmla="*/ 0 h 18288"/>
              <a:gd name="connsiteX9" fmla="*/ 5837530 w 10424160"/>
              <a:gd name="connsiteY9" fmla="*/ 0 h 18288"/>
              <a:gd name="connsiteX10" fmla="*/ 6532474 w 10424160"/>
              <a:gd name="connsiteY10" fmla="*/ 0 h 18288"/>
              <a:gd name="connsiteX11" fmla="*/ 6914693 w 10424160"/>
              <a:gd name="connsiteY11" fmla="*/ 0 h 18288"/>
              <a:gd name="connsiteX12" fmla="*/ 7609637 w 10424160"/>
              <a:gd name="connsiteY12" fmla="*/ 0 h 18288"/>
              <a:gd name="connsiteX13" fmla="*/ 8513064 w 10424160"/>
              <a:gd name="connsiteY13" fmla="*/ 0 h 18288"/>
              <a:gd name="connsiteX14" fmla="*/ 9103766 w 10424160"/>
              <a:gd name="connsiteY14" fmla="*/ 0 h 18288"/>
              <a:gd name="connsiteX15" fmla="*/ 9694469 w 10424160"/>
              <a:gd name="connsiteY15" fmla="*/ 0 h 18288"/>
              <a:gd name="connsiteX16" fmla="*/ 10424160 w 10424160"/>
              <a:gd name="connsiteY16" fmla="*/ 0 h 18288"/>
              <a:gd name="connsiteX17" fmla="*/ 10424160 w 10424160"/>
              <a:gd name="connsiteY17" fmla="*/ 18288 h 18288"/>
              <a:gd name="connsiteX18" fmla="*/ 9729216 w 10424160"/>
              <a:gd name="connsiteY18" fmla="*/ 18288 h 18288"/>
              <a:gd name="connsiteX19" fmla="*/ 8930030 w 10424160"/>
              <a:gd name="connsiteY19" fmla="*/ 18288 h 18288"/>
              <a:gd name="connsiteX20" fmla="*/ 8130845 w 10424160"/>
              <a:gd name="connsiteY20" fmla="*/ 18288 h 18288"/>
              <a:gd name="connsiteX21" fmla="*/ 7644384 w 10424160"/>
              <a:gd name="connsiteY21" fmla="*/ 18288 h 18288"/>
              <a:gd name="connsiteX22" fmla="*/ 6740957 w 10424160"/>
              <a:gd name="connsiteY22" fmla="*/ 18288 h 18288"/>
              <a:gd name="connsiteX23" fmla="*/ 6046013 w 10424160"/>
              <a:gd name="connsiteY23" fmla="*/ 18288 h 18288"/>
              <a:gd name="connsiteX24" fmla="*/ 5663794 w 10424160"/>
              <a:gd name="connsiteY24" fmla="*/ 18288 h 18288"/>
              <a:gd name="connsiteX25" fmla="*/ 4968850 w 10424160"/>
              <a:gd name="connsiteY25" fmla="*/ 18288 h 18288"/>
              <a:gd name="connsiteX26" fmla="*/ 4378147 w 10424160"/>
              <a:gd name="connsiteY26" fmla="*/ 18288 h 18288"/>
              <a:gd name="connsiteX27" fmla="*/ 3787445 w 10424160"/>
              <a:gd name="connsiteY27" fmla="*/ 18288 h 18288"/>
              <a:gd name="connsiteX28" fmla="*/ 3196742 w 10424160"/>
              <a:gd name="connsiteY28" fmla="*/ 18288 h 18288"/>
              <a:gd name="connsiteX29" fmla="*/ 2606040 w 10424160"/>
              <a:gd name="connsiteY29" fmla="*/ 18288 h 18288"/>
              <a:gd name="connsiteX30" fmla="*/ 1806854 w 10424160"/>
              <a:gd name="connsiteY30" fmla="*/ 18288 h 18288"/>
              <a:gd name="connsiteX31" fmla="*/ 1111910 w 10424160"/>
              <a:gd name="connsiteY31" fmla="*/ 18288 h 18288"/>
              <a:gd name="connsiteX32" fmla="*/ 729691 w 10424160"/>
              <a:gd name="connsiteY32" fmla="*/ 18288 h 18288"/>
              <a:gd name="connsiteX33" fmla="*/ 0 w 10424160"/>
              <a:gd name="connsiteY33" fmla="*/ 18288 h 18288"/>
              <a:gd name="connsiteX34" fmla="*/ 0 w 10424160"/>
              <a:gd name="connsiteY34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4160" h="18288" fill="none" extrusionOk="0">
                <a:moveTo>
                  <a:pt x="0" y="0"/>
                </a:moveTo>
                <a:cubicBezTo>
                  <a:pt x="251416" y="-3874"/>
                  <a:pt x="479411" y="-20508"/>
                  <a:pt x="903427" y="0"/>
                </a:cubicBezTo>
                <a:cubicBezTo>
                  <a:pt x="1327443" y="20508"/>
                  <a:pt x="1177990" y="-7387"/>
                  <a:pt x="1389888" y="0"/>
                </a:cubicBezTo>
                <a:cubicBezTo>
                  <a:pt x="1601786" y="7387"/>
                  <a:pt x="1928602" y="-6697"/>
                  <a:pt x="2189074" y="0"/>
                </a:cubicBezTo>
                <a:cubicBezTo>
                  <a:pt x="2449546" y="6697"/>
                  <a:pt x="2440085" y="-21144"/>
                  <a:pt x="2675534" y="0"/>
                </a:cubicBezTo>
                <a:cubicBezTo>
                  <a:pt x="2910983" y="21144"/>
                  <a:pt x="3026158" y="-11124"/>
                  <a:pt x="3370478" y="0"/>
                </a:cubicBezTo>
                <a:cubicBezTo>
                  <a:pt x="3714798" y="11124"/>
                  <a:pt x="3864539" y="-10660"/>
                  <a:pt x="4169664" y="0"/>
                </a:cubicBezTo>
                <a:cubicBezTo>
                  <a:pt x="4474789" y="10660"/>
                  <a:pt x="4471218" y="16488"/>
                  <a:pt x="4551883" y="0"/>
                </a:cubicBezTo>
                <a:cubicBezTo>
                  <a:pt x="4632548" y="-16488"/>
                  <a:pt x="4786830" y="7986"/>
                  <a:pt x="4934102" y="0"/>
                </a:cubicBezTo>
                <a:cubicBezTo>
                  <a:pt x="5081374" y="-7986"/>
                  <a:pt x="5575881" y="-33003"/>
                  <a:pt x="5837530" y="0"/>
                </a:cubicBezTo>
                <a:cubicBezTo>
                  <a:pt x="6099179" y="33003"/>
                  <a:pt x="6305895" y="14170"/>
                  <a:pt x="6532474" y="0"/>
                </a:cubicBezTo>
                <a:cubicBezTo>
                  <a:pt x="6759053" y="-14170"/>
                  <a:pt x="6726707" y="16121"/>
                  <a:pt x="6914693" y="0"/>
                </a:cubicBezTo>
                <a:cubicBezTo>
                  <a:pt x="7102679" y="-16121"/>
                  <a:pt x="7397857" y="32594"/>
                  <a:pt x="7609637" y="0"/>
                </a:cubicBezTo>
                <a:cubicBezTo>
                  <a:pt x="7821417" y="-32594"/>
                  <a:pt x="8141235" y="-3745"/>
                  <a:pt x="8513064" y="0"/>
                </a:cubicBezTo>
                <a:cubicBezTo>
                  <a:pt x="8884893" y="3745"/>
                  <a:pt x="8877548" y="3359"/>
                  <a:pt x="9103766" y="0"/>
                </a:cubicBezTo>
                <a:cubicBezTo>
                  <a:pt x="9329984" y="-3359"/>
                  <a:pt x="9545570" y="-17843"/>
                  <a:pt x="9694469" y="0"/>
                </a:cubicBezTo>
                <a:cubicBezTo>
                  <a:pt x="9843368" y="17843"/>
                  <a:pt x="10162477" y="-1217"/>
                  <a:pt x="10424160" y="0"/>
                </a:cubicBezTo>
                <a:cubicBezTo>
                  <a:pt x="10424498" y="7640"/>
                  <a:pt x="10423710" y="11289"/>
                  <a:pt x="10424160" y="18288"/>
                </a:cubicBezTo>
                <a:cubicBezTo>
                  <a:pt x="10184680" y="20716"/>
                  <a:pt x="10034768" y="-9357"/>
                  <a:pt x="9729216" y="18288"/>
                </a:cubicBezTo>
                <a:cubicBezTo>
                  <a:pt x="9423664" y="45933"/>
                  <a:pt x="9309220" y="36372"/>
                  <a:pt x="8930030" y="18288"/>
                </a:cubicBezTo>
                <a:cubicBezTo>
                  <a:pt x="8550840" y="204"/>
                  <a:pt x="8513376" y="34707"/>
                  <a:pt x="8130845" y="18288"/>
                </a:cubicBezTo>
                <a:cubicBezTo>
                  <a:pt x="7748315" y="1869"/>
                  <a:pt x="7864674" y="19659"/>
                  <a:pt x="7644384" y="18288"/>
                </a:cubicBezTo>
                <a:cubicBezTo>
                  <a:pt x="7424094" y="16917"/>
                  <a:pt x="6947001" y="55680"/>
                  <a:pt x="6740957" y="18288"/>
                </a:cubicBezTo>
                <a:cubicBezTo>
                  <a:pt x="6534913" y="-19104"/>
                  <a:pt x="6313809" y="33391"/>
                  <a:pt x="6046013" y="18288"/>
                </a:cubicBezTo>
                <a:cubicBezTo>
                  <a:pt x="5778217" y="3185"/>
                  <a:pt x="5786775" y="1439"/>
                  <a:pt x="5663794" y="18288"/>
                </a:cubicBezTo>
                <a:cubicBezTo>
                  <a:pt x="5540813" y="35137"/>
                  <a:pt x="5204724" y="25434"/>
                  <a:pt x="4968850" y="18288"/>
                </a:cubicBezTo>
                <a:cubicBezTo>
                  <a:pt x="4732976" y="11142"/>
                  <a:pt x="4559928" y="34568"/>
                  <a:pt x="4378147" y="18288"/>
                </a:cubicBezTo>
                <a:cubicBezTo>
                  <a:pt x="4196366" y="2008"/>
                  <a:pt x="3992200" y="35409"/>
                  <a:pt x="3787445" y="18288"/>
                </a:cubicBezTo>
                <a:cubicBezTo>
                  <a:pt x="3582690" y="1167"/>
                  <a:pt x="3488876" y="-7583"/>
                  <a:pt x="3196742" y="18288"/>
                </a:cubicBezTo>
                <a:cubicBezTo>
                  <a:pt x="2904608" y="44159"/>
                  <a:pt x="2729828" y="45906"/>
                  <a:pt x="2606040" y="18288"/>
                </a:cubicBezTo>
                <a:cubicBezTo>
                  <a:pt x="2482252" y="-9330"/>
                  <a:pt x="2000672" y="-5498"/>
                  <a:pt x="1806854" y="18288"/>
                </a:cubicBezTo>
                <a:cubicBezTo>
                  <a:pt x="1613036" y="42074"/>
                  <a:pt x="1310933" y="-4240"/>
                  <a:pt x="1111910" y="18288"/>
                </a:cubicBezTo>
                <a:cubicBezTo>
                  <a:pt x="912887" y="40816"/>
                  <a:pt x="891560" y="1701"/>
                  <a:pt x="729691" y="18288"/>
                </a:cubicBezTo>
                <a:cubicBezTo>
                  <a:pt x="567822" y="34875"/>
                  <a:pt x="203025" y="34462"/>
                  <a:pt x="0" y="18288"/>
                </a:cubicBezTo>
                <a:cubicBezTo>
                  <a:pt x="-82" y="11708"/>
                  <a:pt x="-178" y="8956"/>
                  <a:pt x="0" y="0"/>
                </a:cubicBezTo>
                <a:close/>
              </a:path>
              <a:path w="10424160" h="18288" stroke="0" extrusionOk="0">
                <a:moveTo>
                  <a:pt x="0" y="0"/>
                </a:moveTo>
                <a:cubicBezTo>
                  <a:pt x="119910" y="17195"/>
                  <a:pt x="345032" y="1652"/>
                  <a:pt x="590702" y="0"/>
                </a:cubicBezTo>
                <a:cubicBezTo>
                  <a:pt x="836372" y="-1652"/>
                  <a:pt x="830717" y="-10944"/>
                  <a:pt x="972922" y="0"/>
                </a:cubicBezTo>
                <a:cubicBezTo>
                  <a:pt x="1115127" y="10944"/>
                  <a:pt x="1638708" y="17269"/>
                  <a:pt x="1876349" y="0"/>
                </a:cubicBezTo>
                <a:cubicBezTo>
                  <a:pt x="2113990" y="-17269"/>
                  <a:pt x="2263529" y="27642"/>
                  <a:pt x="2467051" y="0"/>
                </a:cubicBezTo>
                <a:cubicBezTo>
                  <a:pt x="2670573" y="-27642"/>
                  <a:pt x="2867743" y="-1552"/>
                  <a:pt x="3057754" y="0"/>
                </a:cubicBezTo>
                <a:cubicBezTo>
                  <a:pt x="3247765" y="1552"/>
                  <a:pt x="3729099" y="45169"/>
                  <a:pt x="3961181" y="0"/>
                </a:cubicBezTo>
                <a:cubicBezTo>
                  <a:pt x="4193263" y="-45169"/>
                  <a:pt x="4313735" y="4067"/>
                  <a:pt x="4447642" y="0"/>
                </a:cubicBezTo>
                <a:cubicBezTo>
                  <a:pt x="4581549" y="-4067"/>
                  <a:pt x="5123626" y="11867"/>
                  <a:pt x="5351069" y="0"/>
                </a:cubicBezTo>
                <a:cubicBezTo>
                  <a:pt x="5578512" y="-11867"/>
                  <a:pt x="6044105" y="-19983"/>
                  <a:pt x="6254496" y="0"/>
                </a:cubicBezTo>
                <a:cubicBezTo>
                  <a:pt x="6464887" y="19983"/>
                  <a:pt x="6664731" y="4232"/>
                  <a:pt x="6949440" y="0"/>
                </a:cubicBezTo>
                <a:cubicBezTo>
                  <a:pt x="7234149" y="-4232"/>
                  <a:pt x="7497205" y="28731"/>
                  <a:pt x="7852867" y="0"/>
                </a:cubicBezTo>
                <a:cubicBezTo>
                  <a:pt x="8208529" y="-28731"/>
                  <a:pt x="8287556" y="2616"/>
                  <a:pt x="8443570" y="0"/>
                </a:cubicBezTo>
                <a:cubicBezTo>
                  <a:pt x="8599584" y="-2616"/>
                  <a:pt x="8871283" y="-14113"/>
                  <a:pt x="9034272" y="0"/>
                </a:cubicBezTo>
                <a:cubicBezTo>
                  <a:pt x="9197261" y="14113"/>
                  <a:pt x="9604978" y="-35623"/>
                  <a:pt x="9833458" y="0"/>
                </a:cubicBezTo>
                <a:cubicBezTo>
                  <a:pt x="10061938" y="35623"/>
                  <a:pt x="10231944" y="-8194"/>
                  <a:pt x="10424160" y="0"/>
                </a:cubicBezTo>
                <a:cubicBezTo>
                  <a:pt x="10424285" y="4395"/>
                  <a:pt x="10424085" y="9776"/>
                  <a:pt x="10424160" y="18288"/>
                </a:cubicBezTo>
                <a:cubicBezTo>
                  <a:pt x="10058736" y="-5772"/>
                  <a:pt x="9942989" y="-18764"/>
                  <a:pt x="9624974" y="18288"/>
                </a:cubicBezTo>
                <a:cubicBezTo>
                  <a:pt x="9306959" y="55340"/>
                  <a:pt x="9229263" y="24995"/>
                  <a:pt x="8930030" y="18288"/>
                </a:cubicBezTo>
                <a:cubicBezTo>
                  <a:pt x="8630797" y="11581"/>
                  <a:pt x="8647263" y="10931"/>
                  <a:pt x="8547811" y="18288"/>
                </a:cubicBezTo>
                <a:cubicBezTo>
                  <a:pt x="8448359" y="25645"/>
                  <a:pt x="8173221" y="219"/>
                  <a:pt x="8061350" y="18288"/>
                </a:cubicBezTo>
                <a:cubicBezTo>
                  <a:pt x="7949479" y="36357"/>
                  <a:pt x="7437002" y="17516"/>
                  <a:pt x="7157923" y="18288"/>
                </a:cubicBezTo>
                <a:cubicBezTo>
                  <a:pt x="6878844" y="19060"/>
                  <a:pt x="6610241" y="8864"/>
                  <a:pt x="6462979" y="18288"/>
                </a:cubicBezTo>
                <a:cubicBezTo>
                  <a:pt x="6315717" y="27712"/>
                  <a:pt x="6124879" y="4989"/>
                  <a:pt x="5976518" y="18288"/>
                </a:cubicBezTo>
                <a:cubicBezTo>
                  <a:pt x="5828157" y="31587"/>
                  <a:pt x="5566880" y="7112"/>
                  <a:pt x="5281574" y="18288"/>
                </a:cubicBezTo>
                <a:cubicBezTo>
                  <a:pt x="4996268" y="29464"/>
                  <a:pt x="5085614" y="20493"/>
                  <a:pt x="4899355" y="18288"/>
                </a:cubicBezTo>
                <a:cubicBezTo>
                  <a:pt x="4713096" y="16083"/>
                  <a:pt x="4606138" y="34359"/>
                  <a:pt x="4517136" y="18288"/>
                </a:cubicBezTo>
                <a:cubicBezTo>
                  <a:pt x="4428134" y="2217"/>
                  <a:pt x="4125335" y="52414"/>
                  <a:pt x="3822192" y="18288"/>
                </a:cubicBezTo>
                <a:cubicBezTo>
                  <a:pt x="3519049" y="-15838"/>
                  <a:pt x="3453132" y="3859"/>
                  <a:pt x="3335731" y="18288"/>
                </a:cubicBezTo>
                <a:cubicBezTo>
                  <a:pt x="3218330" y="32717"/>
                  <a:pt x="2718749" y="-13936"/>
                  <a:pt x="2536546" y="18288"/>
                </a:cubicBezTo>
                <a:cubicBezTo>
                  <a:pt x="2354343" y="50512"/>
                  <a:pt x="2190669" y="3238"/>
                  <a:pt x="2050085" y="18288"/>
                </a:cubicBezTo>
                <a:cubicBezTo>
                  <a:pt x="1909501" y="33338"/>
                  <a:pt x="1520975" y="3062"/>
                  <a:pt x="1250899" y="18288"/>
                </a:cubicBezTo>
                <a:cubicBezTo>
                  <a:pt x="980823" y="33514"/>
                  <a:pt x="992936" y="28036"/>
                  <a:pt x="868680" y="18288"/>
                </a:cubicBezTo>
                <a:cubicBezTo>
                  <a:pt x="744424" y="8540"/>
                  <a:pt x="230364" y="33365"/>
                  <a:pt x="0" y="18288"/>
                </a:cubicBezTo>
                <a:cubicBezTo>
                  <a:pt x="-504" y="12101"/>
                  <a:pt x="-591" y="7719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F9DEAA1E-5D5B-930A-FD64-87BA0E16547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53864279"/>
              </p:ext>
            </p:extLst>
          </p:nvPr>
        </p:nvGraphicFramePr>
        <p:xfrm>
          <a:off x="838200" y="2145717"/>
          <a:ext cx="10515600" cy="3892322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3249653">
                  <a:extLst>
                    <a:ext uri="{9D8B030D-6E8A-4147-A177-3AD203B41FA5}">
                      <a16:colId xmlns:a16="http://schemas.microsoft.com/office/drawing/2014/main" val="543151261"/>
                    </a:ext>
                  </a:extLst>
                </a:gridCol>
                <a:gridCol w="7265947">
                  <a:extLst>
                    <a:ext uri="{9D8B030D-6E8A-4147-A177-3AD203B41FA5}">
                      <a16:colId xmlns:a16="http://schemas.microsoft.com/office/drawing/2014/main" val="3436612433"/>
                    </a:ext>
                  </a:extLst>
                </a:gridCol>
              </a:tblGrid>
              <a:tr h="45481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For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0" u="none" strike="noStrike" noProof="0">
                          <a:solidFill>
                            <a:schemeClr val="tx1"/>
                          </a:solidFill>
                        </a:rPr>
                        <a:t>Fitness enthusiasts of all levels.</a:t>
                      </a:r>
                      <a:endParaRPr lang="en-US" sz="1600">
                        <a:solidFill>
                          <a:schemeClr val="tx1"/>
                        </a:solidFill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55854320"/>
                  </a:ext>
                </a:extLst>
              </a:tr>
              <a:tr h="49332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1" dirty="0"/>
                        <a:t>Who</a:t>
                      </a:r>
                      <a:endParaRPr lang="en-US" sz="1600" b="1" dirty="0"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0" u="none" strike="noStrike" noProof="0" dirty="0"/>
                        <a:t>Want to effectively track their workouts, calorie intake, and hydration levels to achieve their fitness goals.</a:t>
                      </a:r>
                      <a:endParaRPr lang="en-US" sz="1600" dirty="0"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21053641"/>
                  </a:ext>
                </a:extLst>
              </a:tr>
              <a:tr h="454819">
                <a:tc>
                  <a:txBody>
                    <a:bodyPr/>
                    <a:lstStyle/>
                    <a:p>
                      <a:r>
                        <a:rPr lang="en-US" sz="1600" b="1"/>
                        <a:t>Product Name</a:t>
                      </a:r>
                      <a:endParaRPr lang="en-US" sz="1600" b="1"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WellFit</a:t>
                      </a:r>
                      <a:r>
                        <a:rPr lang="en-US" sz="1600" dirty="0"/>
                        <a:t> AI</a:t>
                      </a:r>
                      <a:endParaRPr lang="en-US" sz="1600" dirty="0"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09922196"/>
                  </a:ext>
                </a:extLst>
              </a:tr>
              <a:tr h="801188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1"/>
                        <a:t>That </a:t>
                      </a:r>
                      <a:endParaRPr lang="en-US" sz="1600" b="1"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0" u="none" strike="noStrike" noProof="0" dirty="0"/>
                        <a:t>Tracks workouts using AI-powered movement recognition, monitors calorie intake and hydration, and provides personalized fitness routines.</a:t>
                      </a:r>
                      <a:endParaRPr lang="en-US" sz="1600" dirty="0"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2074627"/>
                  </a:ext>
                </a:extLst>
              </a:tr>
              <a:tr h="801188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1"/>
                        <a:t>Unlike</a:t>
                      </a:r>
                      <a:endParaRPr lang="en-US" sz="1600" b="1"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0" u="none" strike="noStrike" noProof="0" dirty="0"/>
                        <a:t>Other fitness apps on the market that provides only generic plans or track time.</a:t>
                      </a:r>
                      <a:endParaRPr lang="en-US" sz="1600" dirty="0"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31817913"/>
                  </a:ext>
                </a:extLst>
              </a:tr>
              <a:tr h="801188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1" dirty="0"/>
                        <a:t>Our Product</a:t>
                      </a:r>
                      <a:endParaRPr lang="en-US" sz="1600" b="1" dirty="0"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0" u="none" strike="noStrike" noProof="0" dirty="0"/>
                        <a:t>Is a comprehensive wellness platform that combines AI-powered training with personalized nutrition guidance for a complete approach to health and fitness.</a:t>
                      </a:r>
                      <a:endParaRPr lang="en-US" sz="1600" dirty="0"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060424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671389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FB33F6-A46E-89F7-0EB0-DD337554B6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 fontScale="90000"/>
          </a:bodyPr>
          <a:lstStyle/>
          <a:p>
            <a:r>
              <a:rPr lang="en-US" sz="5400" b="1">
                <a:latin typeface="Aptos" panose="020B0004020202020204" pitchFamily="34" charset="0"/>
                <a:ea typeface="+mj-lt"/>
                <a:cs typeface="Times New Roman"/>
              </a:rPr>
              <a:t>Potential Users</a:t>
            </a:r>
            <a:endParaRPr lang="en-US" sz="5400" b="1" dirty="0">
              <a:latin typeface="Aptos" panose="020B0004020202020204" pitchFamily="34" charset="0"/>
              <a:cs typeface="Times New Roman"/>
            </a:endParaRPr>
          </a:p>
        </p:txBody>
      </p:sp>
      <p:sp>
        <p:nvSpPr>
          <p:cNvPr id="27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476E97-C3C0-5850-D091-AC51DFB43F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547872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1600" dirty="0">
                <a:latin typeface="Aptos" panose="020B0004020202020204" pitchFamily="34" charset="0"/>
                <a:ea typeface="+mn-lt"/>
                <a:cs typeface="Times New Roman"/>
              </a:rPr>
              <a:t>Fitness and Wellness Centers</a:t>
            </a:r>
          </a:p>
          <a:p>
            <a:pPr>
              <a:lnSpc>
                <a:spcPct val="200000"/>
              </a:lnSpc>
            </a:pPr>
            <a:r>
              <a:rPr lang="en-US" sz="1600" dirty="0">
                <a:latin typeface="Aptos" panose="020B0004020202020204" pitchFamily="34" charset="0"/>
                <a:ea typeface="+mn-lt"/>
                <a:cs typeface="Times New Roman"/>
              </a:rPr>
              <a:t>Fitness Enthusiasts</a:t>
            </a:r>
          </a:p>
          <a:p>
            <a:pPr>
              <a:lnSpc>
                <a:spcPct val="200000"/>
              </a:lnSpc>
            </a:pPr>
            <a:r>
              <a:rPr lang="en-US" sz="1600" dirty="0">
                <a:latin typeface="Aptos" panose="020B0004020202020204" pitchFamily="34" charset="0"/>
                <a:ea typeface="+mn-lt"/>
                <a:cs typeface="Times New Roman"/>
              </a:rPr>
              <a:t>Athletes and Sports Professionals</a:t>
            </a:r>
          </a:p>
          <a:p>
            <a:pPr>
              <a:lnSpc>
                <a:spcPct val="200000"/>
              </a:lnSpc>
            </a:pPr>
            <a:r>
              <a:rPr lang="en-US" sz="1600" dirty="0">
                <a:latin typeface="Aptos" panose="020B0004020202020204" pitchFamily="34" charset="0"/>
                <a:ea typeface="+mn-lt"/>
                <a:cs typeface="Times New Roman"/>
              </a:rPr>
              <a:t>Dietitians and Nutritionists</a:t>
            </a:r>
            <a:endParaRPr lang="en-US" sz="1600" dirty="0">
              <a:latin typeface="Aptos" panose="020B0004020202020204" pitchFamily="34" charset="0"/>
              <a:cs typeface="Times New Roman"/>
            </a:endParaRPr>
          </a:p>
        </p:txBody>
      </p:sp>
      <p:pic>
        <p:nvPicPr>
          <p:cNvPr id="5" name="Content Placeholder 3" descr="Run with solid fill">
            <a:extLst>
              <a:ext uri="{FF2B5EF4-FFF2-40B4-BE49-F238E27FC236}">
                <a16:creationId xmlns:a16="http://schemas.microsoft.com/office/drawing/2014/main" id="{1F56B055-1F08-A0F5-E8BB-FD2628D10E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99048" y="699516"/>
            <a:ext cx="5458968" cy="5458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8331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DDCD9B-302B-83C6-6370-1BB8D08C8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399989"/>
            <a:ext cx="11018520" cy="905699"/>
          </a:xfrm>
        </p:spPr>
        <p:txBody>
          <a:bodyPr anchor="b">
            <a:normAutofit/>
          </a:bodyPr>
          <a:lstStyle/>
          <a:p>
            <a:r>
              <a:rPr lang="en-US" sz="4900" b="1" dirty="0">
                <a:latin typeface="Aptos" panose="020B0004020202020204" pitchFamily="34" charset="0"/>
                <a:ea typeface="+mj-lt"/>
                <a:cs typeface="Times New Roman"/>
              </a:rPr>
              <a:t>Value Proposition</a:t>
            </a:r>
            <a:endParaRPr lang="en-US" sz="4900" b="1" dirty="0">
              <a:latin typeface="Aptos" panose="020B0004020202020204" pitchFamily="34" charset="0"/>
              <a:cs typeface="Times New Roman"/>
            </a:endParaRPr>
          </a:p>
        </p:txBody>
      </p:sp>
      <p:sp>
        <p:nvSpPr>
          <p:cNvPr id="53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Content Placeholder 5">
            <a:extLst>
              <a:ext uri="{FF2B5EF4-FFF2-40B4-BE49-F238E27FC236}">
                <a16:creationId xmlns:a16="http://schemas.microsoft.com/office/drawing/2014/main" id="{0AACDDD6-3A84-AA8A-3E6D-9612566A6A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493" y="2071316"/>
            <a:ext cx="6713552" cy="4119172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None/>
            </a:pPr>
            <a:r>
              <a:rPr lang="en-US" sz="1600" b="1" dirty="0">
                <a:latin typeface="Aptos" panose="020B0004020202020204" pitchFamily="34" charset="0"/>
                <a:ea typeface="+mn-lt"/>
                <a:cs typeface="Times New Roman"/>
              </a:rPr>
              <a:t>What it Does</a:t>
            </a:r>
            <a:r>
              <a:rPr lang="en-US" sz="1600" b="1" dirty="0">
                <a:latin typeface="Aptos" panose="020B0004020202020204" pitchFamily="34" charset="0"/>
                <a:cs typeface="Times New Roman"/>
              </a:rPr>
              <a:t> </a:t>
            </a:r>
            <a:endParaRPr lang="en-US" sz="1600" dirty="0">
              <a:latin typeface="Aptos" panose="020B0004020202020204" pitchFamily="34" charset="0"/>
              <a:cs typeface="Times New Roman"/>
            </a:endParaRPr>
          </a:p>
          <a:p>
            <a:pPr>
              <a:buNone/>
            </a:pPr>
            <a:r>
              <a:rPr lang="en-US" sz="1600" dirty="0">
                <a:latin typeface="Aptos" panose="020B0004020202020204" pitchFamily="34" charset="0"/>
                <a:ea typeface="+mn-lt"/>
                <a:cs typeface="Times New Roman"/>
              </a:rPr>
              <a:t>  </a:t>
            </a:r>
            <a:r>
              <a:rPr lang="en-US" sz="1600" dirty="0" err="1">
                <a:latin typeface="Aptos" panose="020B0004020202020204" pitchFamily="34" charset="0"/>
                <a:ea typeface="+mn-lt"/>
                <a:cs typeface="Times New Roman"/>
              </a:rPr>
              <a:t>WellFit</a:t>
            </a:r>
            <a:r>
              <a:rPr lang="en-US" sz="1600" dirty="0">
                <a:latin typeface="Aptos" panose="020B0004020202020204" pitchFamily="34" charset="0"/>
                <a:ea typeface="+mn-lt"/>
                <a:cs typeface="Times New Roman"/>
              </a:rPr>
              <a:t> AI uses AI-powered technology to track your body movements during workouts, counting reps and providing real-time feedback. It also monitors calorie intake, tracks hydration levels, and generates personalized fitness plans to help you meet your health and wellness goals.</a:t>
            </a:r>
            <a:r>
              <a:rPr lang="en-US" sz="1600" dirty="0">
                <a:latin typeface="Aptos" panose="020B0004020202020204" pitchFamily="34" charset="0"/>
                <a:cs typeface="Times New Roman"/>
              </a:rPr>
              <a:t> </a:t>
            </a:r>
          </a:p>
          <a:p>
            <a:pPr>
              <a:buNone/>
            </a:pPr>
            <a:endParaRPr lang="en-US" sz="1600" dirty="0">
              <a:latin typeface="Aptos" panose="020B0004020202020204" pitchFamily="34" charset="0"/>
              <a:ea typeface="+mn-lt"/>
              <a:cs typeface="Times New Roman"/>
            </a:endParaRPr>
          </a:p>
          <a:p>
            <a:pPr>
              <a:buNone/>
            </a:pPr>
            <a:r>
              <a:rPr lang="en-US" sz="1600" b="1" dirty="0">
                <a:latin typeface="Aptos" panose="020B0004020202020204" pitchFamily="34" charset="0"/>
                <a:ea typeface="+mn-lt"/>
                <a:cs typeface="Times New Roman"/>
              </a:rPr>
              <a:t>Why Potential Customers Want to Use It</a:t>
            </a:r>
            <a:r>
              <a:rPr lang="en-US" sz="1600" b="1" dirty="0">
                <a:latin typeface="Aptos" panose="020B0004020202020204" pitchFamily="34" charset="0"/>
                <a:cs typeface="Times New Roman"/>
              </a:rPr>
              <a:t> </a:t>
            </a:r>
            <a:r>
              <a:rPr lang="en-US" sz="1600" dirty="0">
                <a:latin typeface="Aptos" panose="020B0004020202020204" pitchFamily="34" charset="0"/>
                <a:ea typeface="+mn-lt"/>
                <a:cs typeface="Times New Roman"/>
              </a:rPr>
              <a:t>:</a:t>
            </a:r>
            <a:endParaRPr lang="en-US" sz="1600" dirty="0">
              <a:latin typeface="Aptos" panose="020B0004020202020204" pitchFamily="34" charset="0"/>
              <a:cs typeface="Times New Roman"/>
            </a:endParaRPr>
          </a:p>
          <a:p>
            <a:pPr>
              <a:buNone/>
            </a:pPr>
            <a:r>
              <a:rPr lang="en-US" sz="1600" dirty="0">
                <a:latin typeface="Aptos" panose="020B0004020202020204" pitchFamily="34" charset="0"/>
                <a:ea typeface="+mn-lt"/>
                <a:cs typeface="Times New Roman"/>
              </a:rPr>
              <a:t>  Helps users achieve their fitness and wellness goals more efficiently by providing tailored workouts that are optimized for their individual needs. It combines the benefits of a personal trainer, nutritionist, and fitness tracker into one powerful app.</a:t>
            </a:r>
            <a:endParaRPr lang="en-US" sz="1600" dirty="0">
              <a:latin typeface="Aptos" panose="020B0004020202020204" pitchFamily="34" charset="0"/>
              <a:cs typeface="Times New Roman"/>
            </a:endParaRPr>
          </a:p>
          <a:p>
            <a:pPr>
              <a:buNone/>
            </a:pPr>
            <a:endParaRPr lang="en-US" sz="1600" b="1" dirty="0">
              <a:latin typeface="Aptos" panose="020B0004020202020204" pitchFamily="34" charset="0"/>
              <a:ea typeface="+mn-lt"/>
              <a:cs typeface="Times New Roman"/>
            </a:endParaRPr>
          </a:p>
          <a:p>
            <a:pPr>
              <a:buNone/>
            </a:pPr>
            <a:r>
              <a:rPr lang="en-US" sz="1600" b="1" dirty="0">
                <a:latin typeface="Aptos" panose="020B0004020202020204" pitchFamily="34" charset="0"/>
                <a:ea typeface="+mn-lt"/>
                <a:cs typeface="Times New Roman"/>
              </a:rPr>
              <a:t>   </a:t>
            </a:r>
            <a:r>
              <a:rPr lang="en-US" sz="1600" b="1" i="1" dirty="0" err="1">
                <a:latin typeface="Aptos" panose="020B0004020202020204" pitchFamily="34" charset="0"/>
                <a:ea typeface="+mn-lt"/>
                <a:cs typeface="Times New Roman"/>
              </a:rPr>
              <a:t>WellFit</a:t>
            </a:r>
            <a:r>
              <a:rPr lang="en-US" sz="1600" b="1" i="1" dirty="0">
                <a:latin typeface="Aptos" panose="020B0004020202020204" pitchFamily="34" charset="0"/>
                <a:ea typeface="+mn-lt"/>
                <a:cs typeface="Times New Roman"/>
              </a:rPr>
              <a:t> AI is your all-in-one wellness platform.</a:t>
            </a:r>
          </a:p>
          <a:p>
            <a:endParaRPr lang="en-US" sz="1600" dirty="0">
              <a:latin typeface="Aptos" panose="020B0004020202020204" pitchFamily="34" charset="0"/>
              <a:ea typeface="+mn-lt"/>
              <a:cs typeface="Times New Roman"/>
            </a:endParaRPr>
          </a:p>
        </p:txBody>
      </p:sp>
      <p:pic>
        <p:nvPicPr>
          <p:cNvPr id="39" name="Picture 38" descr="An image of two dumbells against sunlight">
            <a:extLst>
              <a:ext uri="{FF2B5EF4-FFF2-40B4-BE49-F238E27FC236}">
                <a16:creationId xmlns:a16="http://schemas.microsoft.com/office/drawing/2014/main" id="{CCA34A1B-4FDA-6758-CC6F-D160E37C6FB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7103" r="8681" b="2"/>
          <a:stretch/>
        </p:blipFill>
        <p:spPr>
          <a:xfrm>
            <a:off x="7675658" y="2093976"/>
            <a:ext cx="3941064" cy="4096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7983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DDCD9B-302B-83C6-6370-1BB8D08C8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900" b="1" dirty="0">
                <a:latin typeface="Aptos" panose="020B0004020202020204" pitchFamily="34" charset="0"/>
                <a:ea typeface="+mj-lt"/>
                <a:cs typeface="Times New Roman"/>
              </a:rPr>
              <a:t>Main Features</a:t>
            </a:r>
            <a:endParaRPr lang="en-US" sz="4900" b="1" dirty="0">
              <a:latin typeface="Aptos" panose="020B0004020202020204" pitchFamily="34" charset="0"/>
              <a:cs typeface="Times New Roman"/>
            </a:endParaRP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241BE9-597A-51D2-EB49-8E6F760AA2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 vert="horz" lIns="91440" tIns="45720" rIns="91440" bIns="45720" rtlCol="0">
            <a:noAutofit/>
          </a:bodyPr>
          <a:lstStyle/>
          <a:p>
            <a:r>
              <a:rPr lang="en-US" sz="1600" b="1" dirty="0">
                <a:latin typeface="Aptos" panose="020B0004020202020204" pitchFamily="34" charset="0"/>
                <a:ea typeface="+mn-lt"/>
                <a:cs typeface="Times New Roman" panose="02020603050405020304" pitchFamily="18" charset="0"/>
              </a:rPr>
              <a:t>AI Recommendations: </a:t>
            </a:r>
            <a:r>
              <a:rPr lang="en-US" sz="1600" dirty="0">
                <a:latin typeface="Aptos" panose="020B0004020202020204" pitchFamily="34" charset="0"/>
                <a:ea typeface="+mn-lt"/>
                <a:cs typeface="Times New Roman" panose="02020603050405020304" pitchFamily="18" charset="0"/>
              </a:rPr>
              <a:t>Suggests modifications or new exercises based on user performance and preferences</a:t>
            </a:r>
            <a:endParaRPr lang="en-US" sz="1600" dirty="0">
              <a:latin typeface="Aptos" panose="020B0004020202020204" pitchFamily="34" charset="0"/>
              <a:cs typeface="Times New Roman" panose="02020603050405020304" pitchFamily="18" charset="0"/>
            </a:endParaRPr>
          </a:p>
          <a:p>
            <a:r>
              <a:rPr lang="en-US" sz="1600" b="1" dirty="0">
                <a:latin typeface="Aptos" panose="020B0004020202020204" pitchFamily="34" charset="0"/>
                <a:ea typeface="+mn-lt"/>
                <a:cs typeface="Times New Roman" panose="02020603050405020304" pitchFamily="18" charset="0"/>
              </a:rPr>
              <a:t>AI-Powered Movement Tracking: </a:t>
            </a:r>
            <a:r>
              <a:rPr lang="en-US" sz="1600" dirty="0">
                <a:latin typeface="Aptos" panose="020B0004020202020204" pitchFamily="34" charset="0"/>
                <a:ea typeface="+mn-lt"/>
                <a:cs typeface="Times New Roman" panose="02020603050405020304" pitchFamily="18" charset="0"/>
              </a:rPr>
              <a:t>Tracks body movements to count reps accurately for exercises like push-ups and squats and count calories.</a:t>
            </a:r>
            <a:endParaRPr lang="en-US" sz="1600" dirty="0">
              <a:latin typeface="Aptos" panose="020B0004020202020204" pitchFamily="34" charset="0"/>
              <a:cs typeface="Times New Roman" panose="02020603050405020304" pitchFamily="18" charset="0"/>
            </a:endParaRPr>
          </a:p>
          <a:p>
            <a:r>
              <a:rPr lang="en-US" sz="1600" b="1" dirty="0">
                <a:latin typeface="Aptos" panose="020B0004020202020204" pitchFamily="34" charset="0"/>
                <a:ea typeface="+mn-lt"/>
                <a:cs typeface="Times New Roman" panose="02020603050405020304" pitchFamily="18" charset="0"/>
              </a:rPr>
              <a:t>Calorie and Hydration Monitoring: </a:t>
            </a:r>
            <a:r>
              <a:rPr lang="en-US" sz="1600" dirty="0">
                <a:latin typeface="Aptos" panose="020B0004020202020204" pitchFamily="34" charset="0"/>
                <a:ea typeface="+mn-lt"/>
                <a:cs typeface="Times New Roman" panose="02020603050405020304" pitchFamily="18" charset="0"/>
              </a:rPr>
              <a:t>Logs and monitors daily calorie consumption and water intake to optimize fitness plans.</a:t>
            </a:r>
            <a:endParaRPr lang="en-US" sz="1600" dirty="0">
              <a:latin typeface="Aptos" panose="020B0004020202020204" pitchFamily="34" charset="0"/>
              <a:cs typeface="Times New Roman" panose="02020603050405020304" pitchFamily="18" charset="0"/>
            </a:endParaRPr>
          </a:p>
          <a:p>
            <a:r>
              <a:rPr lang="en-US" sz="1600" b="1" dirty="0">
                <a:latin typeface="Aptos" panose="020B0004020202020204" pitchFamily="34" charset="0"/>
                <a:ea typeface="+mn-lt"/>
                <a:cs typeface="Times New Roman" panose="02020603050405020304" pitchFamily="18" charset="0"/>
              </a:rPr>
              <a:t>Progress Insights and Analytics: </a:t>
            </a:r>
            <a:r>
              <a:rPr lang="en-US" sz="1600" dirty="0">
                <a:latin typeface="Aptos" panose="020B0004020202020204" pitchFamily="34" charset="0"/>
                <a:ea typeface="+mn-lt"/>
                <a:cs typeface="Times New Roman" panose="02020603050405020304" pitchFamily="18" charset="0"/>
              </a:rPr>
              <a:t>Visual progress tracking, including workout summaries and achievements.</a:t>
            </a:r>
            <a:endParaRPr lang="en-US" sz="1600" dirty="0">
              <a:latin typeface="Aptos" panose="020B0004020202020204" pitchFamily="34" charset="0"/>
              <a:cs typeface="Times New Roman" panose="02020603050405020304" pitchFamily="18" charset="0"/>
            </a:endParaRPr>
          </a:p>
          <a:p>
            <a:r>
              <a:rPr lang="en-US" sz="1600" b="1" dirty="0">
                <a:latin typeface="Aptos" panose="020B0004020202020204" pitchFamily="34" charset="0"/>
                <a:ea typeface="+mn-lt"/>
                <a:cs typeface="Times New Roman" panose="02020603050405020304" pitchFamily="18" charset="0"/>
              </a:rPr>
              <a:t>Goal Setting and Reminders: </a:t>
            </a:r>
            <a:r>
              <a:rPr lang="en-US" sz="1600" dirty="0">
                <a:latin typeface="Aptos" panose="020B0004020202020204" pitchFamily="34" charset="0"/>
                <a:ea typeface="+mn-lt"/>
                <a:cs typeface="Times New Roman" panose="02020603050405020304" pitchFamily="18" charset="0"/>
              </a:rPr>
              <a:t>Helps users set fitness goals and sends reminders for workouts, hydration, and meals.</a:t>
            </a:r>
            <a:endParaRPr lang="en-US" sz="1600" dirty="0">
              <a:latin typeface="Aptos" panose="020B0004020202020204" pitchFamily="34" charset="0"/>
              <a:cs typeface="Times New Roman" panose="02020603050405020304" pitchFamily="18" charset="0"/>
            </a:endParaRPr>
          </a:p>
          <a:p>
            <a:r>
              <a:rPr lang="en-US" sz="1600" b="1" dirty="0">
                <a:latin typeface="Aptos" panose="020B0004020202020204" pitchFamily="34" charset="0"/>
                <a:ea typeface="+mn-lt"/>
                <a:cs typeface="Times New Roman" panose="02020603050405020304" pitchFamily="18" charset="0"/>
              </a:rPr>
              <a:t>Personalized Fitness Plans: </a:t>
            </a:r>
            <a:r>
              <a:rPr lang="en-US" sz="1600" dirty="0">
                <a:latin typeface="Aptos" panose="020B0004020202020204" pitchFamily="34" charset="0"/>
                <a:ea typeface="+mn-lt"/>
                <a:cs typeface="Times New Roman" panose="02020603050405020304" pitchFamily="18" charset="0"/>
              </a:rPr>
              <a:t>Tailored exercise routines based on individual fitness goals, calorie intake, and hydration levels.</a:t>
            </a:r>
            <a:endParaRPr lang="en-US" sz="1600" dirty="0">
              <a:latin typeface="Aptos" panose="020B0004020202020204" pitchFamily="34" charset="0"/>
              <a:cs typeface="Times New Roman" panose="02020603050405020304" pitchFamily="18" charset="0"/>
            </a:endParaRPr>
          </a:p>
          <a:p>
            <a:r>
              <a:rPr lang="en-US" sz="1600" b="1" dirty="0">
                <a:latin typeface="Aptos" panose="020B0004020202020204" pitchFamily="34" charset="0"/>
                <a:ea typeface="+mn-lt"/>
                <a:cs typeface="Times New Roman" panose="02020603050405020304" pitchFamily="18" charset="0"/>
              </a:rPr>
              <a:t>Short Instructional Videos: </a:t>
            </a:r>
            <a:r>
              <a:rPr lang="en-US" sz="1600" dirty="0">
                <a:latin typeface="Aptos" panose="020B0004020202020204" pitchFamily="34" charset="0"/>
                <a:ea typeface="+mn-lt"/>
                <a:cs typeface="Times New Roman" panose="02020603050405020304" pitchFamily="18" charset="0"/>
              </a:rPr>
              <a:t>Provide clear, concise video tutorials for each exercise to ensure proper form and technique.</a:t>
            </a:r>
            <a:endParaRPr lang="en-US" sz="1600" dirty="0">
              <a:latin typeface="Aptos" panose="020B0004020202020204" pitchFamily="34" charset="0"/>
              <a:cs typeface="Times New Roman" panose="02020603050405020304" pitchFamily="18" charset="0"/>
            </a:endParaRPr>
          </a:p>
          <a:p>
            <a:r>
              <a:rPr lang="en-US" sz="1600" b="1" dirty="0">
                <a:latin typeface="Aptos" panose="020B0004020202020204" pitchFamily="34" charset="0"/>
                <a:cs typeface="Times New Roman" panose="02020603050405020304" pitchFamily="18" charset="0"/>
              </a:rPr>
              <a:t>Sleep Tracking:</a:t>
            </a:r>
            <a:r>
              <a:rPr lang="en-US" sz="1600" dirty="0">
                <a:latin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Aptos" panose="020B0004020202020204" pitchFamily="34" charset="0"/>
                <a:ea typeface="+mn-lt"/>
                <a:cs typeface="Times New Roman" panose="02020603050405020304" pitchFamily="18" charset="0"/>
              </a:rPr>
              <a:t>Tracks sleep quality and duration to optimize recovery and adjust workout recommendations.</a:t>
            </a:r>
          </a:p>
          <a:p>
            <a:r>
              <a:rPr lang="en-US" sz="1600" b="1" dirty="0">
                <a:latin typeface="Aptos" panose="020B0004020202020204" pitchFamily="34" charset="0"/>
                <a:ea typeface="+mn-lt"/>
                <a:cs typeface="Times New Roman" panose="02020603050405020304" pitchFamily="18" charset="0"/>
              </a:rPr>
              <a:t>Customizable Support: </a:t>
            </a:r>
            <a:r>
              <a:rPr lang="en-US" sz="1600" dirty="0">
                <a:latin typeface="Aptos" panose="020B0004020202020204" pitchFamily="34" charset="0"/>
                <a:ea typeface="+mn-lt"/>
                <a:cs typeface="Times New Roman" panose="02020603050405020304" pitchFamily="18" charset="0"/>
              </a:rPr>
              <a:t>Customizable for individuals, fitness centers, personal trainers, and athletes.</a:t>
            </a:r>
            <a:endParaRPr lang="en-US" sz="1600" dirty="0">
              <a:latin typeface="Aptos" panose="020B00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1840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2013 - 2022 Theme">
  <a:themeElements>
    <a:clrScheme name="Office 2013 - 2022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2013 - 2022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61</TotalTime>
  <Words>758</Words>
  <Application>Microsoft Office PowerPoint</Application>
  <PresentationFormat>Widescreen</PresentationFormat>
  <Paragraphs>99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Aptos</vt:lpstr>
      <vt:lpstr>Aptos Display</vt:lpstr>
      <vt:lpstr>Arial</vt:lpstr>
      <vt:lpstr>Calibri</vt:lpstr>
      <vt:lpstr>Calibri Light</vt:lpstr>
      <vt:lpstr>Office 2013 - 2022 Theme</vt:lpstr>
      <vt:lpstr>WellFit AI App</vt:lpstr>
      <vt:lpstr>Team Introduction</vt:lpstr>
      <vt:lpstr>Team Structure</vt:lpstr>
      <vt:lpstr>Solution Name: WellFit AI</vt:lpstr>
      <vt:lpstr>Problem Statement</vt:lpstr>
      <vt:lpstr>Product Statement</vt:lpstr>
      <vt:lpstr>Potential Users</vt:lpstr>
      <vt:lpstr>Value Proposition</vt:lpstr>
      <vt:lpstr>Main Features</vt:lpstr>
      <vt:lpstr>Solution Comparison Analysis</vt:lpstr>
      <vt:lpstr> 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Mohammad Asad BIN FAROOQ</cp:lastModifiedBy>
  <cp:revision>35</cp:revision>
  <dcterms:created xsi:type="dcterms:W3CDTF">2025-01-14T18:58:40Z</dcterms:created>
  <dcterms:modified xsi:type="dcterms:W3CDTF">2025-01-19T23:18:34Z</dcterms:modified>
</cp:coreProperties>
</file>